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479" r:id="rId2"/>
    <p:sldId id="475" r:id="rId3"/>
    <p:sldId id="476" r:id="rId4"/>
    <p:sldId id="377" r:id="rId5"/>
    <p:sldId id="300" r:id="rId6"/>
    <p:sldId id="478" r:id="rId7"/>
    <p:sldId id="327" r:id="rId8"/>
    <p:sldId id="328" r:id="rId9"/>
    <p:sldId id="329" r:id="rId10"/>
    <p:sldId id="311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64" r:id="rId19"/>
    <p:sldId id="451" r:id="rId20"/>
    <p:sldId id="452" r:id="rId21"/>
    <p:sldId id="454" r:id="rId22"/>
    <p:sldId id="455" r:id="rId23"/>
    <p:sldId id="456" r:id="rId24"/>
    <p:sldId id="457" r:id="rId25"/>
    <p:sldId id="453" r:id="rId26"/>
    <p:sldId id="458" r:id="rId27"/>
    <p:sldId id="459" r:id="rId28"/>
    <p:sldId id="460" r:id="rId29"/>
    <p:sldId id="450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480" r:id="rId40"/>
    <p:sldId id="481" r:id="rId41"/>
    <p:sldId id="482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304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0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0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30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8D95BB-1275-4AFF-8010-CCFDCAB8522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20BFD-F464-47DC-A161-D928BB2BBD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4AB5A-0739-4DEA-82E2-36D5FB3231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5489C-C1EA-4013-8247-90241C8C12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8D199-6175-4B48-AAF7-182341E853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13862-68F8-4D14-9273-3E1D5CDF30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AEB4E-7AFB-4970-A77B-5C46087D0E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B6ADD-FEF3-43B3-A19E-7E61C7286E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665D3-3361-4B89-9545-59B201212C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01FD9-DDAC-4133-AB0E-82EC3E4459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5B225-E8DC-4557-9E4A-11011A3B18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38ECD-F0A3-405E-9EEE-4D909B7C2A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208DA3-DF7E-4767-835F-4442CA7F53CA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st.fest-k.ru/uploads/gost_P_41.44_2005.doc" TargetMode="External"/><Relationship Id="rId2" Type="http://schemas.openxmlformats.org/officeDocument/2006/relationships/hyperlink" Target="http://www.fest.fest-k.ru/uploads/UNECE_N44.pd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7.jpe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11" Type="http://schemas.openxmlformats.org/officeDocument/2006/relationships/image" Target="../media/image14.jpeg"/><Relationship Id="rId5" Type="http://schemas.openxmlformats.org/officeDocument/2006/relationships/image" Target="../media/image19.jpeg"/><Relationship Id="rId10" Type="http://schemas.openxmlformats.org/officeDocument/2006/relationships/image" Target="../media/image13.png"/><Relationship Id="rId4" Type="http://schemas.openxmlformats.org/officeDocument/2006/relationships/image" Target="../media/image18.jpeg"/><Relationship Id="rId9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235200"/>
          </a:xfrm>
        </p:spPr>
        <p:txBody>
          <a:bodyPr/>
          <a:lstStyle/>
          <a:p>
            <a:r>
              <a:rPr lang="ru-RU" sz="4000" b="1">
                <a:solidFill>
                  <a:schemeClr val="hlink"/>
                </a:solidFill>
                <a:latin typeface="Times New Roman" pitchFamily="18" charset="0"/>
              </a:rPr>
              <a:t>Использование </a:t>
            </a:r>
            <a:br>
              <a:rPr lang="ru-RU" sz="4000" b="1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b="1">
                <a:solidFill>
                  <a:schemeClr val="hlink"/>
                </a:solidFill>
                <a:latin typeface="Times New Roman" pitchFamily="18" charset="0"/>
              </a:rPr>
              <a:t>удерживающих устройств </a:t>
            </a:r>
            <a:br>
              <a:rPr lang="ru-RU" sz="4000" b="1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b="1">
                <a:solidFill>
                  <a:schemeClr val="hlink"/>
                </a:solidFill>
                <a:latin typeface="Times New Roman" pitchFamily="18" charset="0"/>
              </a:rPr>
              <a:t>и кресел </a:t>
            </a:r>
            <a:br>
              <a:rPr lang="ru-RU" sz="4000" b="1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b="1">
                <a:solidFill>
                  <a:schemeClr val="hlink"/>
                </a:solidFill>
                <a:latin typeface="Times New Roman" pitchFamily="18" charset="0"/>
              </a:rPr>
              <a:t>при  перевозке детей </a:t>
            </a:r>
            <a:br>
              <a:rPr lang="ru-RU" sz="4000" b="1">
                <a:solidFill>
                  <a:schemeClr val="hlink"/>
                </a:solidFill>
                <a:latin typeface="Times New Roman" pitchFamily="18" charset="0"/>
              </a:rPr>
            </a:br>
            <a:r>
              <a:rPr lang="ru-RU" sz="4000" b="1">
                <a:solidFill>
                  <a:schemeClr val="hlink"/>
                </a:solidFill>
                <a:latin typeface="Times New Roman" pitchFamily="18" charset="0"/>
              </a:rPr>
              <a:t>автомобильным транспортом</a:t>
            </a:r>
            <a:r>
              <a:rPr lang="ru-RU" sz="4000"/>
              <a:t> </a:t>
            </a:r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827088" y="6092825"/>
            <a:ext cx="7777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Кафедра технологий профессионального образования</a:t>
            </a:r>
          </a:p>
        </p:txBody>
      </p:sp>
    </p:spTree>
  </p:cSld>
  <p:clrMapOvr>
    <a:masterClrMapping/>
  </p:clrMapOvr>
  <p:transition advClick="0" advTm="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</a:t>
            </a:r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625F2C4D-4EFA-40FC-A0B1-22C24417D6EB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10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292725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84213" y="2708275"/>
            <a:ext cx="7885112" cy="35194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FF00"/>
                </a:solidFill>
              </a:rPr>
              <a:t>Техническая служба (испытательная лаборатория) по сертификации по правилам ЕЭК ООП №44 в России отсутствует. </a:t>
            </a:r>
          </a:p>
          <a:p>
            <a:pPr algn="ctr"/>
            <a:endParaRPr lang="ru-RU" sz="800" b="1">
              <a:solidFill>
                <a:srgbClr val="FFFF00"/>
              </a:solidFill>
            </a:endParaRPr>
          </a:p>
          <a:p>
            <a:pPr algn="ctr"/>
            <a:r>
              <a:rPr lang="ru-RU" b="1">
                <a:solidFill>
                  <a:srgbClr val="FFFF00"/>
                </a:solidFill>
              </a:rPr>
              <a:t>Однако в настоящее время Научно-исследовательским центром по испытаниям и доводке автомототехники (НИЦИАМТ) подана заявка на аккредитацию в области проведения испытаний на соответствие ДУУ Правилам ЕЭК ООН №44. Более того, в 2006г. в НИЦИАМТ смонтирован стенд для проведения лишь динамических испытаний, а манекены для испытания детских удерживающих устройств отсутствуют. Сегодня испытания на соответствие требованиям Правил ЕЭК ООН №44 не проводятся из-за отсутствия испытательной базы, а, следовательно, сертификаты соответствия не выдаются</a:t>
            </a:r>
            <a:r>
              <a:rPr lang="ru-RU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23850" y="620713"/>
            <a:ext cx="8640763" cy="17494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Детские удерживающие устройства не входят в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«Номенклатуру продукции, в отношении которой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законодательными актами Российской Федерации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предусмотрена обязательная сертификация»,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утвержденную постановлением Госстандарта России №64 от 2002 года (с изменениями и дополнениями).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</a:t>
            </a:r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академия постдипломного педагогического образования</a:t>
            </a:r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DEAB2C3-BA8C-4821-98DC-347D7205CA42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11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1403350" y="5589588"/>
            <a:ext cx="6913563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u-RU" sz="2000" b="1" u="sng">
                <a:solidFill>
                  <a:srgbClr val="000099"/>
                </a:solidFill>
              </a:rPr>
              <a:t>Сертификат соответствия № РОСС RU.MT25.B12920 </a:t>
            </a:r>
            <a:endParaRPr lang="ru-RU" sz="2000" b="1" u="sng">
              <a:solidFill>
                <a:srgbClr val="000099"/>
              </a:solidFill>
              <a:hlinkClick r:id="rId2"/>
            </a:endParaRPr>
          </a:p>
          <a:p>
            <a:r>
              <a:rPr lang="ru-RU" sz="2000" b="1" u="sng">
                <a:solidFill>
                  <a:srgbClr val="000099"/>
                </a:solidFill>
                <a:hlinkClick r:id="rId2"/>
              </a:rPr>
              <a:t>Правила ЕЭК ООН №44</a:t>
            </a:r>
            <a:r>
              <a:rPr lang="ru-RU" sz="2000" b="1" u="sng">
                <a:solidFill>
                  <a:srgbClr val="000099"/>
                </a:solidFill>
              </a:rPr>
              <a:t>    </a:t>
            </a:r>
            <a:r>
              <a:rPr lang="ru-RU" sz="2000" b="1" u="sng">
                <a:solidFill>
                  <a:srgbClr val="000099"/>
                </a:solidFill>
                <a:hlinkClick r:id="rId3"/>
              </a:rPr>
              <a:t>ГОСТ Р 41.44-2005</a:t>
            </a:r>
            <a:endParaRPr lang="ru-RU" sz="2000" b="1" u="sng">
              <a:solidFill>
                <a:srgbClr val="000099"/>
              </a:solidFill>
            </a:endParaRPr>
          </a:p>
        </p:txBody>
      </p:sp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0" y="549275"/>
            <a:ext cx="891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ДЕТСКОЕ УДЕРЖИВАЮЩЕЕ УСТРОЙСТВО ФЭСТ</a:t>
            </a:r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0" y="1341438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Для применения в комплекте со штатными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автомобильными ремнями безопасности с креплением в трех точках.</a:t>
            </a: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0" y="21336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СЕРТИФИЦИРОВАНО ПО ЕВРОПЕЙСКИМ СТАНДАРТАМ И СООТВЕТСТВУЕТ ТРЕБОВАНИЯМ ГОСТ Р 41.44-2005 (ПРАВИЛА ЕЭК ООН № 44)</a:t>
            </a:r>
          </a:p>
        </p:txBody>
      </p:sp>
      <p:sp>
        <p:nvSpPr>
          <p:cNvPr id="51218" name="Rectangle 18"/>
          <p:cNvSpPr>
            <a:spLocks noChangeArrowheads="1"/>
          </p:cNvSpPr>
          <p:nvPr/>
        </p:nvSpPr>
        <p:spPr bwMode="auto">
          <a:xfrm>
            <a:off x="0" y="3068638"/>
            <a:ext cx="9144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Разработано Заслуженным изобретателем РФ Михайловым В.В. </a:t>
            </a:r>
          </a:p>
          <a:p>
            <a:r>
              <a:rPr lang="ru-RU" b="1">
                <a:solidFill>
                  <a:srgbClr val="000099"/>
                </a:solidFill>
              </a:rPr>
              <a:t>                        совместно с главным детским хирургом, профессором</a:t>
            </a:r>
          </a:p>
          <a:p>
            <a:r>
              <a:rPr lang="ru-RU" b="1">
                <a:solidFill>
                  <a:srgbClr val="000099"/>
                </a:solidFill>
              </a:rPr>
              <a:t>                        Рошалем Л.М.</a:t>
            </a:r>
          </a:p>
          <a:p>
            <a:endParaRPr lang="ru-RU" sz="800" b="1">
              <a:solidFill>
                <a:srgbClr val="000099"/>
              </a:solidFill>
            </a:endParaRPr>
          </a:p>
          <a:p>
            <a:r>
              <a:rPr lang="ru-RU" b="1">
                <a:solidFill>
                  <a:srgbClr val="000099"/>
                </a:solidFill>
              </a:rPr>
              <a:t>Согласовано с Научно-исследовательским центром проблем безопасности </a:t>
            </a:r>
          </a:p>
          <a:p>
            <a:r>
              <a:rPr lang="ru-RU" b="1">
                <a:solidFill>
                  <a:srgbClr val="000099"/>
                </a:solidFill>
              </a:rPr>
              <a:t>                          дорожного движения МВД России, </a:t>
            </a:r>
          </a:p>
          <a:p>
            <a:r>
              <a:rPr lang="ru-RU" b="1">
                <a:solidFill>
                  <a:srgbClr val="000099"/>
                </a:solidFill>
              </a:rPr>
              <a:t>                          Департаментом ОБДД МВД России,</a:t>
            </a:r>
          </a:p>
          <a:p>
            <a:r>
              <a:rPr lang="ru-RU" b="1">
                <a:solidFill>
                  <a:srgbClr val="000099"/>
                </a:solidFill>
              </a:rPr>
              <a:t>                          НИИ неотложной детской хирургии и травматологии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9954D61-056C-437A-8465-CE9364889E65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12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2337" name="Rectangle 113"/>
          <p:cNvSpPr>
            <a:spLocks noChangeArrowheads="1"/>
          </p:cNvSpPr>
          <p:nvPr/>
        </p:nvSpPr>
        <p:spPr bwMode="auto">
          <a:xfrm>
            <a:off x="0" y="2424113"/>
            <a:ext cx="14700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52431" name="Group 207"/>
          <p:cNvGraphicFramePr>
            <a:graphicFrameLocks noGrp="1"/>
          </p:cNvGraphicFramePr>
          <p:nvPr/>
        </p:nvGraphicFramePr>
        <p:xfrm>
          <a:off x="755650" y="476250"/>
          <a:ext cx="7561263" cy="3857625"/>
        </p:xfrm>
        <a:graphic>
          <a:graphicData uri="http://schemas.openxmlformats.org/drawingml/2006/table">
            <a:tbl>
              <a:tblPr/>
              <a:tblGrid>
                <a:gridCol w="1890713"/>
                <a:gridCol w="1890712"/>
                <a:gridCol w="1889125"/>
                <a:gridCol w="1890713"/>
              </a:tblGrid>
              <a:tr h="2593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ЗАПРЕЩЕНО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РАЗРЕШЕНО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46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ВЕСОВЫЕ ГРУППЫ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8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9 -18 кг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15 -25 кг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22 - 36 кг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24" name="Rectangle 200"/>
          <p:cNvSpPr>
            <a:spLocks noChangeArrowheads="1"/>
          </p:cNvSpPr>
          <p:nvPr/>
        </p:nvSpPr>
        <p:spPr bwMode="auto">
          <a:xfrm>
            <a:off x="0" y="42545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427" name="Picture 203" descr="Детское удерживающее устройство ФЭСТ -  3 весовая групп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908050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428" name="Picture 204" descr="Детское удерживающее устройство ФЭСТ - 2 весовая групп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908050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429" name="Picture 205" descr="Детское удерживающее устройство ФЭСТ  - 1 весовая групп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213" y="908050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430" name="Picture 206" descr="Детское удерживающее устройство ФЭСТ - запрещено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550" y="908050"/>
            <a:ext cx="13335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432" name="Rectangle 208"/>
          <p:cNvSpPr>
            <a:spLocks noChangeArrowheads="1"/>
          </p:cNvSpPr>
          <p:nvPr/>
        </p:nvSpPr>
        <p:spPr bwMode="auto">
          <a:xfrm>
            <a:off x="0" y="4365625"/>
            <a:ext cx="91440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</a:rPr>
              <a:t>Данные Всемирной организации здравоохранения:</a:t>
            </a:r>
          </a:p>
          <a:p>
            <a:pPr algn="just"/>
            <a:endParaRPr lang="ru-RU" sz="800" b="1">
              <a:solidFill>
                <a:srgbClr val="000099"/>
              </a:solidFill>
            </a:endParaRPr>
          </a:p>
          <a:p>
            <a:pPr algn="just"/>
            <a:r>
              <a:rPr lang="ru-RU" sz="2000" b="1">
                <a:solidFill>
                  <a:srgbClr val="000099"/>
                </a:solidFill>
              </a:rPr>
              <a:t>использование в транспортных средствах детских удерживающих устройств позволяет снизить:</a:t>
            </a:r>
          </a:p>
          <a:p>
            <a:pPr algn="just"/>
            <a:r>
              <a:rPr lang="ru-RU" sz="2000" b="1">
                <a:solidFill>
                  <a:srgbClr val="000099"/>
                </a:solidFill>
              </a:rPr>
              <a:t>- смертность среди детей на 54 %, </a:t>
            </a:r>
          </a:p>
          <a:p>
            <a:pPr algn="just"/>
            <a:r>
              <a:rPr lang="ru-RU" sz="2000" b="1">
                <a:solidFill>
                  <a:srgbClr val="000099"/>
                </a:solidFill>
              </a:rPr>
              <a:t>- риск получения травм – на 76 %, </a:t>
            </a:r>
          </a:p>
          <a:p>
            <a:pPr algn="just"/>
            <a:r>
              <a:rPr lang="ru-RU" sz="2000" b="1">
                <a:solidFill>
                  <a:srgbClr val="000099"/>
                </a:solidFill>
              </a:rPr>
              <a:t>- риск получения тяжелых травм – на 92 %.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5E7D163-065A-42FB-887E-8FB8E696CB1D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13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0" y="1125538"/>
            <a:ext cx="9144000" cy="53451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000099"/>
                </a:solidFill>
              </a:rPr>
              <a:t>Система безопасности автомобиля рассчитана на пассажиров ростом от 150 см и не подходит для обеспечения эффективной защиты детей в аварийной ситуации.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2. Устройство ФЭСТ предназначено для перевозки детей массой от 9 до 36 килограммов. Для маленьких пассажиров, которые весят от 9 до 18 кг, Устройство ФЭСТ - только в комплекте с Лямкой ФЭСТ.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3. Детское удерживающее устройство ФЭСТ в комплекте со штатными автомобильными ремнями безопасности с креплением в трех точках сконструировано так, чтобы в случае столкновения или резкого торможения транспортного средства уменьшить опасность ранения ребенка, который находится в этом устройстве, путем ограничения подвижности его тела.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4. Устройство ФЭСТ предназначено для использования одним ребенком с одним ремнем безопасности. Не допускается застегивание двух детей, взрослого с ребенком одним ремнем безопасности с Устройством ФЭСТ или без него.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68313" y="476250"/>
            <a:ext cx="8172450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400" b="1">
                <a:solidFill>
                  <a:srgbClr val="000099"/>
                </a:solidFill>
              </a:rPr>
              <a:t>Необходимость применения, характеристика ФЭСТ</a:t>
            </a:r>
            <a:endParaRPr lang="ru-RU" sz="2400" b="1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581F1705-AE39-4317-B16D-1478EBFE937B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14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0" y="549275"/>
            <a:ext cx="9144000" cy="3119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endParaRPr lang="ru-RU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5. С Устройством ФЭСТ Вы обеспечите своему ребенку комфортную и безопасную поездку. Устройство ФЭСТ надежно фиксируется на штатных автомобильных ремнях безопасности, не мешает их работе, легко устанавливается и снимается.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6. Не подвергайте Устройство ФЭСТ механическому воздействию, не допускайте попадания влаги и прямых солнечных лучей.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7. Изготовлено из экологически чистых материалов.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3FC951D8-90AB-412F-BCCD-C3EAF342CEE6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15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2411413" y="404813"/>
            <a:ext cx="448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Устройство ФЭСТ испытано</a:t>
            </a:r>
          </a:p>
        </p:txBody>
      </p:sp>
      <p:pic>
        <p:nvPicPr>
          <p:cNvPr id="55310" name="Picture 14" descr="isp01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57338"/>
            <a:ext cx="1546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1" name="Picture 15" descr="Без устройства ФЭС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3500" y="1557338"/>
            <a:ext cx="1187450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2" name="Picture 16" descr="C Устройством ФЭС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1412875"/>
            <a:ext cx="1617663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3" name="Picture 17" descr="C Устройством ФЭС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1725" y="1412875"/>
            <a:ext cx="12001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4" name="Picture 18" descr="Степень зашиты - плохая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6375" y="4724400"/>
            <a:ext cx="7921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5" name="Picture 19" descr="Степень зашиты - удовлетворительна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6375" y="5589588"/>
            <a:ext cx="792163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6" name="Picture 20" descr="Степень зашиты - достаточна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825" y="4724400"/>
            <a:ext cx="863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7" name="Picture 21" descr="Степень зашиты - высока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825" y="5589588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3059113" y="4365625"/>
            <a:ext cx="2144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Степень защиты</a:t>
            </a:r>
            <a:r>
              <a:rPr lang="ru-RU"/>
              <a:t> </a:t>
            </a: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2411413" y="47244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плохая </a:t>
            </a:r>
          </a:p>
        </p:txBody>
      </p:sp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2339975" y="558165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удовлетворительная</a:t>
            </a:r>
            <a:endParaRPr lang="ru-RU"/>
          </a:p>
        </p:txBody>
      </p:sp>
      <p:sp>
        <p:nvSpPr>
          <p:cNvPr id="55321" name="Rectangle 25"/>
          <p:cNvSpPr>
            <a:spLocks noChangeArrowheads="1"/>
          </p:cNvSpPr>
          <p:nvPr/>
        </p:nvSpPr>
        <p:spPr bwMode="auto">
          <a:xfrm>
            <a:off x="6011863" y="4797425"/>
            <a:ext cx="15827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достаточная </a:t>
            </a: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6084888" y="5661025"/>
            <a:ext cx="1127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высокая </a:t>
            </a:r>
          </a:p>
        </p:txBody>
      </p:sp>
      <p:pic>
        <p:nvPicPr>
          <p:cNvPr id="55323" name="Picture 27" descr="isp0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288" y="3644900"/>
            <a:ext cx="3313112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4" name="Picture 28" descr="isp06_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110163" y="3429000"/>
            <a:ext cx="403383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803702E-A355-4261-90BC-474F31B782B1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16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pic>
        <p:nvPicPr>
          <p:cNvPr id="56333" name="Picture 13" descr="isp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908050"/>
            <a:ext cx="13398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4" name="Picture 14" descr="Без устройства ФЭС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908050"/>
            <a:ext cx="1281112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5" name="Picture 15" descr="C Устройством ФЭС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981075"/>
            <a:ext cx="12779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6" name="Picture 16" descr="C Устройством ФЭС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981075"/>
            <a:ext cx="1252538" cy="192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7" name="Picture 17" descr="mt02_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4005263"/>
            <a:ext cx="496887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8" name="Picture 18" descr="Степень зашиты - плоха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8313" y="3933825"/>
            <a:ext cx="792162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9" name="Picture 19" descr="Степень зашиты - удовлетворительна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8313" y="4508500"/>
            <a:ext cx="792162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40" name="Picture 20" descr="Степень зашиты - достаточная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8313" y="5229225"/>
            <a:ext cx="790575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41" name="Picture 21" descr="Степень зашиты - высокая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8313" y="5803900"/>
            <a:ext cx="79216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11188" y="3429000"/>
            <a:ext cx="2144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Степень защиты</a:t>
            </a:r>
            <a:r>
              <a:rPr lang="ru-RU"/>
              <a:t> 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476375" y="3933825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плохая 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1331913" y="4508500"/>
            <a:ext cx="2592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удовлетворительная</a:t>
            </a:r>
            <a:endParaRPr lang="ru-RU"/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1403350" y="5229225"/>
            <a:ext cx="1582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достаточная </a:t>
            </a:r>
          </a:p>
        </p:txBody>
      </p: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1403350" y="5734050"/>
            <a:ext cx="1127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>
                <a:solidFill>
                  <a:srgbClr val="000099"/>
                </a:solidFill>
              </a:rPr>
              <a:t>высокая </a:t>
            </a:r>
          </a:p>
        </p:txBody>
      </p:sp>
      <p:sp>
        <p:nvSpPr>
          <p:cNvPr id="56347" name="Rectangle 27"/>
          <p:cNvSpPr>
            <a:spLocks noChangeArrowheads="1"/>
          </p:cNvSpPr>
          <p:nvPr/>
        </p:nvSpPr>
        <p:spPr bwMode="auto">
          <a:xfrm>
            <a:off x="2411413" y="404813"/>
            <a:ext cx="448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Устройство ФЭСТ испытано</a:t>
            </a:r>
          </a:p>
        </p:txBody>
      </p:sp>
      <p:pic>
        <p:nvPicPr>
          <p:cNvPr id="56348" name="Picture 28" descr="isp0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850" y="2924175"/>
            <a:ext cx="3313113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49" name="Picture 29" descr="isp06_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32363" y="2924175"/>
            <a:ext cx="4033837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D1D88E29-074B-4623-A96A-3F85EA09A882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17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0" y="404813"/>
            <a:ext cx="9144000" cy="1320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Результаты испытаний Устройства ФЭСТ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в сравнении с допустимыми значениями показателей,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согласно Правилам ЕЭК ООН 44-04: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ПРИ СТОЛКНОВЕНИИ ТРАНСПОРТНОГО СРЕДСТВА</a:t>
            </a:r>
            <a:r>
              <a:rPr lang="ru-RU" sz="2000">
                <a:solidFill>
                  <a:srgbClr val="000099"/>
                </a:solidFill>
              </a:rPr>
              <a:t> </a:t>
            </a:r>
          </a:p>
        </p:txBody>
      </p:sp>
      <p:graphicFrame>
        <p:nvGraphicFramePr>
          <p:cNvPr id="57457" name="Group 113"/>
          <p:cNvGraphicFramePr>
            <a:graphicFrameLocks noGrp="1"/>
          </p:cNvGraphicFramePr>
          <p:nvPr/>
        </p:nvGraphicFramePr>
        <p:xfrm>
          <a:off x="323850" y="1989138"/>
          <a:ext cx="8820150" cy="4340225"/>
        </p:xfrm>
        <a:graphic>
          <a:graphicData uri="http://schemas.openxmlformats.org/drawingml/2006/table">
            <a:tbl>
              <a:tblPr/>
              <a:tblGrid>
                <a:gridCol w="1300163"/>
                <a:gridCol w="1408112"/>
                <a:gridCol w="992188"/>
                <a:gridCol w="1046162"/>
                <a:gridCol w="990600"/>
                <a:gridCol w="1044575"/>
                <a:gridCol w="992188"/>
                <a:gridCol w="1046162"/>
              </a:tblGrid>
              <a:tr h="676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столкновения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Манекен, вес (кг)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Результирующее ускорение (g)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Вертикальное ускорение (g)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Смещение головы (мм)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испытаний Устройства ФЭСТ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допустимые показатели по Правилам ЕЭК ООН 44-04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испытаний Устройства ФЭСТ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допустимые показатели по Правилам ЕЭК ООН 44-04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испытаний Устройства ФЭСТ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допустимые показатели по Правилам ЕЭК ООН 44-04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Лобовое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Лобовое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Заднее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Заднее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DF251421-C0CA-4460-B1A3-3C86943908CD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18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27088" y="476250"/>
            <a:ext cx="7596187" cy="1320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Результаты испытаний Устройства ФЭСТ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в сравнении с допустимыми значениями показателей, согласно Правилам ЕЭК ООН 44-04: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ПРИ ПЕРЕВОРАЧИВАНИИ ТРАНСПОРТНОГО СРЕДСТВА</a:t>
            </a:r>
            <a:r>
              <a:rPr lang="ru-RU" sz="2000">
                <a:solidFill>
                  <a:srgbClr val="000099"/>
                </a:solidFill>
              </a:rPr>
              <a:t> </a:t>
            </a:r>
          </a:p>
        </p:txBody>
      </p:sp>
      <p:graphicFrame>
        <p:nvGraphicFramePr>
          <p:cNvPr id="10283" name="Group 43"/>
          <p:cNvGraphicFramePr>
            <a:graphicFrameLocks noGrp="1"/>
          </p:cNvGraphicFramePr>
          <p:nvPr/>
        </p:nvGraphicFramePr>
        <p:xfrm>
          <a:off x="971550" y="2781300"/>
          <a:ext cx="7502525" cy="2190750"/>
        </p:xfrm>
        <a:graphic>
          <a:graphicData uri="http://schemas.openxmlformats.org/drawingml/2006/table">
            <a:tbl>
              <a:tblPr/>
              <a:tblGrid>
                <a:gridCol w="1243013"/>
                <a:gridCol w="2743200"/>
                <a:gridCol w="3516312"/>
              </a:tblGrid>
              <a:tr h="2746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Манекен, вес (кг)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Максимальное смещение головы манекена при переворачивании (мм)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испытаний Устройства ФЭСТ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допустимые показатели по Правилам ЕЭК ООН 44-04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0" y="5516563"/>
            <a:ext cx="9144000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Все критерии травмирования манекенов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лежат в допустимых пределах, с достаточным запасом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8BF5CF5-BC88-4244-B9CF-7D8335B4F254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19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2765" name="Text Box 13"/>
          <p:cNvSpPr txBox="1">
            <a:spLocks noChangeArrowheads="1"/>
          </p:cNvSpPr>
          <p:nvPr/>
        </p:nvSpPr>
        <p:spPr bwMode="auto">
          <a:xfrm>
            <a:off x="395288" y="1052513"/>
            <a:ext cx="8532812" cy="528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000" b="1">
                <a:solidFill>
                  <a:srgbClr val="000099"/>
                </a:solidFill>
              </a:rPr>
              <a:t> Испытания показали, что нагрузки на манекен,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пристегнутый ремнями безопасности с Устройством ФЭСТ, значительно ниже, чем в специальных креслах.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2. Не надо покупать дорогое и громоздкое кресло.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3. С Устройством ФЭСТ в дороге не оштрафуют.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4. Устройство ФЭСТ позволяет перевозить ребенка на переднем сиденье. Появляется больше времени для общения с ребенком.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5. Имеет европейский сертификат соответствия.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6. Очень компактное, можно хранить даже в бардачке.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7. Подходит для детей разного возраста.</a:t>
            </a:r>
          </a:p>
          <a:p>
            <a:pPr marL="342900" indent="-342900" algn="ctr"/>
            <a:endParaRPr lang="ru-RU" sz="2000" b="1">
              <a:solidFill>
                <a:srgbClr val="000099"/>
              </a:solidFill>
            </a:endParaRPr>
          </a:p>
        </p:txBody>
      </p: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1770063" y="431800"/>
            <a:ext cx="5341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446088" algn="ctr"/>
            <a:r>
              <a:rPr lang="ru-RU" sz="2400" b="1">
                <a:solidFill>
                  <a:srgbClr val="000099"/>
                </a:solidFill>
              </a:rPr>
              <a:t>Преимущества Устройства ФЭСТ:</a:t>
            </a:r>
            <a:endParaRPr lang="ru-RU" sz="24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</a:t>
            </a:r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8820150" y="64770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4624FA2-6307-491E-92FA-DE09E6B6140D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2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227336" name="Text Box 8"/>
          <p:cNvSpPr txBox="1">
            <a:spLocks noChangeArrowheads="1"/>
          </p:cNvSpPr>
          <p:nvPr/>
        </p:nvSpPr>
        <p:spPr bwMode="auto">
          <a:xfrm>
            <a:off x="684213" y="6092825"/>
            <a:ext cx="7777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Кафедра непрерывного образования взрослых</a:t>
            </a: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611188" y="1052513"/>
            <a:ext cx="80645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</a:rPr>
              <a:t>По данным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Всемирной организации здравоохранения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использование детских удерживающих устройств (ДУУ)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в транспортных средствах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позволяет снизить смертность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среди младенцев на 71%,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среди детей более старшего возраста – на 64%.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1187450" y="476250"/>
            <a:ext cx="6769100" cy="5286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u-RU" sz="2800"/>
              <a:t> </a:t>
            </a:r>
            <a:r>
              <a:rPr lang="ru-RU" sz="2800" b="1">
                <a:solidFill>
                  <a:srgbClr val="000099"/>
                </a:solidFill>
              </a:rPr>
              <a:t>Детские удерживающие устройства</a:t>
            </a: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1331913" y="5300663"/>
            <a:ext cx="63373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Размещение ДУУ</a:t>
            </a:r>
            <a:r>
              <a:rPr lang="ru-RU">
                <a:solidFill>
                  <a:srgbClr val="000099"/>
                </a:solidFill>
              </a:rPr>
              <a:t> </a:t>
            </a:r>
            <a:r>
              <a:rPr lang="ru-RU" b="1">
                <a:solidFill>
                  <a:srgbClr val="000099"/>
                </a:solidFill>
              </a:rPr>
              <a:t>против направления движения ТС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снижает травматизм на 34 и 60% соответственно</a:t>
            </a:r>
          </a:p>
        </p:txBody>
      </p:sp>
      <p:sp>
        <p:nvSpPr>
          <p:cNvPr id="227345" name="Text Box 17"/>
          <p:cNvSpPr txBox="1">
            <a:spLocks noChangeArrowheads="1"/>
          </p:cNvSpPr>
          <p:nvPr/>
        </p:nvSpPr>
        <p:spPr bwMode="auto">
          <a:xfrm>
            <a:off x="1331913" y="4221163"/>
            <a:ext cx="6408737" cy="925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Размещение ДУУ по направлению движения ТС снижает риск получения травм на 76%,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а тяжких травм на 92%.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BA48391-3EAC-47A1-ABA3-2563347C855A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20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3801" name="Rectangle 25"/>
          <p:cNvSpPr>
            <a:spLocks noChangeArrowheads="1"/>
          </p:cNvSpPr>
          <p:nvPr/>
        </p:nvSpPr>
        <p:spPr bwMode="auto">
          <a:xfrm>
            <a:off x="1217613" y="2514600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3803" name="Rectangle 27"/>
          <p:cNvSpPr>
            <a:spLocks noChangeArrowheads="1"/>
          </p:cNvSpPr>
          <p:nvPr/>
        </p:nvSpPr>
        <p:spPr bwMode="auto">
          <a:xfrm>
            <a:off x="1217613" y="2514600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3805" name="Rectangle 29"/>
          <p:cNvSpPr>
            <a:spLocks noChangeArrowheads="1"/>
          </p:cNvSpPr>
          <p:nvPr/>
        </p:nvSpPr>
        <p:spPr bwMode="auto">
          <a:xfrm>
            <a:off x="1217613" y="2514600"/>
            <a:ext cx="2025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3843" name="Rectangle 67"/>
          <p:cNvSpPr>
            <a:spLocks noChangeArrowheads="1"/>
          </p:cNvSpPr>
          <p:nvPr/>
        </p:nvSpPr>
        <p:spPr bwMode="auto">
          <a:xfrm>
            <a:off x="830263" y="534988"/>
            <a:ext cx="741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ВАРИАНТЫ устройства ФЭСТ с различными застежками</a:t>
            </a:r>
          </a:p>
        </p:txBody>
      </p:sp>
      <p:pic>
        <p:nvPicPr>
          <p:cNvPr id="203844" name="Picture 68" descr="устройство ФЭСТ в комплекте с Лямкой ФЭСТ, застежка - пуговиц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1268413"/>
            <a:ext cx="1638300" cy="2620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3847" name="Picture 71" descr="Застежка - пуговиц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268413"/>
            <a:ext cx="2592387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3848" name="Picture 72" descr="Застежка - велькр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1341438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3872" name="Group 96"/>
          <p:cNvGraphicFramePr>
            <a:graphicFrameLocks noGrp="1"/>
          </p:cNvGraphicFramePr>
          <p:nvPr/>
        </p:nvGraphicFramePr>
        <p:xfrm>
          <a:off x="395288" y="4076700"/>
          <a:ext cx="8353425" cy="1309688"/>
        </p:xfrm>
        <a:graphic>
          <a:graphicData uri="http://schemas.openxmlformats.org/drawingml/2006/table">
            <a:tbl>
              <a:tblPr/>
              <a:tblGrid>
                <a:gridCol w="2784475"/>
                <a:gridCol w="2784475"/>
                <a:gridCol w="278447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Застежка - пуговицы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Устройство ФЭСТ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комплекте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Лямкой ФЭСТ,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застежка – пуговицы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Застежка «велькро»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BCA355D0-CB6F-4B99-A2CF-1907424F27DE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21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5829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5835" name="Rectangle 11"/>
          <p:cNvSpPr>
            <a:spLocks noChangeArrowheads="1"/>
          </p:cNvSpPr>
          <p:nvPr/>
        </p:nvSpPr>
        <p:spPr bwMode="auto">
          <a:xfrm>
            <a:off x="1547813" y="333375"/>
            <a:ext cx="5707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Детское удерживающее устройство</a:t>
            </a:r>
            <a:r>
              <a:rPr lang="ru-RU"/>
              <a:t> </a:t>
            </a: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1533525" y="1376363"/>
            <a:ext cx="16779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5853" name="Rectangle 29"/>
          <p:cNvSpPr>
            <a:spLocks noChangeArrowheads="1"/>
          </p:cNvSpPr>
          <p:nvPr/>
        </p:nvSpPr>
        <p:spPr bwMode="auto">
          <a:xfrm>
            <a:off x="1187450" y="692150"/>
            <a:ext cx="6346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(адаптер ремня безопасности - фиксатор ремня)</a:t>
            </a:r>
          </a:p>
        </p:txBody>
      </p:sp>
      <p:pic>
        <p:nvPicPr>
          <p:cNvPr id="205855" name="Picture 31" descr="детское удерживающее устройство для детей находящихся в автомобиле - адаптер ремня безопасно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420938"/>
            <a:ext cx="18542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56" name="Rectangle 32"/>
          <p:cNvSpPr>
            <a:spLocks noChangeArrowheads="1"/>
          </p:cNvSpPr>
          <p:nvPr/>
        </p:nvSpPr>
        <p:spPr bwMode="auto">
          <a:xfrm>
            <a:off x="2446338" y="1700213"/>
            <a:ext cx="6697662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95250">
              <a:buFontTx/>
              <a:buAutoNum type="arabicPeriod"/>
            </a:pPr>
            <a:r>
              <a:rPr lang="ru-RU" sz="1400" b="1">
                <a:solidFill>
                  <a:srgbClr val="000099"/>
                </a:solidFill>
              </a:rPr>
              <a:t> Не занимает лишнее место в салоне авто. На время хранения можно убрать, например, в перчаточный ящик (вес 110 грамм).</a:t>
            </a:r>
          </a:p>
          <a:p>
            <a:pPr indent="95250"/>
            <a:endParaRPr lang="ru-RU" sz="800" b="1">
              <a:solidFill>
                <a:srgbClr val="000099"/>
              </a:solidFill>
            </a:endParaRP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2. Ребенок сидит на удобном и мягком стандартном автомобильном сидении, а значит, не утомляется во время длительных поездок </a:t>
            </a:r>
          </a:p>
          <a:p>
            <a:pPr indent="95250"/>
            <a:endParaRPr lang="ru-RU" sz="800" b="1">
              <a:solidFill>
                <a:srgbClr val="000099"/>
              </a:solidFill>
            </a:endParaRP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3. Простота в установке (установка занимает меньше минуты).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4. Цена Адаптера ремня безопасности значительно ниже цены детских кресел, не смотря на то, что он не имеет ограничений по весу ребёнка.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5. Адаптер универсальный, устанавливается на ремень безопасности, как передних, так и задних сидений, на левую и правую сторону.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6. Европейское производство (Великобритания).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7. Каждый адаптер снабжён Русской, иллюстрированной инструкцией и выпиской из ПДД о его соответствии для перевозки детей в возрасте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до 12 лет в автомобиле.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 </a:t>
            </a: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8. Соответствует Евростандарту безопасности ECE 44/03 </a:t>
            </a:r>
          </a:p>
          <a:p>
            <a:pPr indent="95250"/>
            <a:endParaRPr lang="ru-RU" sz="800" b="1">
              <a:solidFill>
                <a:srgbClr val="000099"/>
              </a:solidFill>
            </a:endParaRPr>
          </a:p>
          <a:p>
            <a:pPr indent="95250"/>
            <a:r>
              <a:rPr lang="ru-RU" sz="1400" b="1">
                <a:solidFill>
                  <a:srgbClr val="000099"/>
                </a:solidFill>
              </a:rPr>
              <a:t>9. Адаптер полностью соответствует пункту 22.9 ПДД РФ</a:t>
            </a:r>
            <a:r>
              <a:rPr lang="ru-RU" sz="1600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205857" name="Rectangle 33"/>
          <p:cNvSpPr>
            <a:spLocks noChangeArrowheads="1"/>
          </p:cNvSpPr>
          <p:nvPr/>
        </p:nvSpPr>
        <p:spPr bwMode="auto">
          <a:xfrm>
            <a:off x="0" y="1196975"/>
            <a:ext cx="9144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b="1">
                <a:solidFill>
                  <a:srgbClr val="000099"/>
                </a:solidFill>
              </a:rPr>
              <a:t>Адаптер ремня безопасности универсальный, для детей старше 4-х лет без ограничения веса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5E274A52-6E92-4C34-A745-5778AA9A3528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22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6853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6857" name="Text Box 9"/>
          <p:cNvSpPr txBox="1">
            <a:spLocks noChangeArrowheads="1"/>
          </p:cNvSpPr>
          <p:nvPr/>
        </p:nvSpPr>
        <p:spPr bwMode="auto">
          <a:xfrm>
            <a:off x="323850" y="549275"/>
            <a:ext cx="8569325" cy="33670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b="1">
                <a:solidFill>
                  <a:srgbClr val="000099"/>
                </a:solidFill>
              </a:rPr>
              <a:t>Разница между младенцем и десятилетним непоседой видна невооруженным глазом, </a:t>
            </a:r>
          </a:p>
          <a:p>
            <a:pPr marL="342900" indent="-342900" algn="ctr"/>
            <a:r>
              <a:rPr lang="ru-RU" b="1">
                <a:solidFill>
                  <a:srgbClr val="CC0000"/>
                </a:solidFill>
              </a:rPr>
              <a:t>поэтому универсального сиденья, </a:t>
            </a:r>
          </a:p>
          <a:p>
            <a:pPr marL="342900" indent="-342900" algn="ctr"/>
            <a:r>
              <a:rPr lang="ru-RU" b="1">
                <a:solidFill>
                  <a:srgbClr val="CC0000"/>
                </a:solidFill>
              </a:rPr>
              <a:t>которое подходило бы для ребенка любого возраста, </a:t>
            </a:r>
          </a:p>
          <a:p>
            <a:pPr marL="342900" indent="-342900" algn="ctr"/>
            <a:r>
              <a:rPr lang="ru-RU" b="1">
                <a:solidFill>
                  <a:srgbClr val="CC0000"/>
                </a:solidFill>
              </a:rPr>
              <a:t>в природе не существует. </a:t>
            </a:r>
          </a:p>
          <a:p>
            <a:pPr marL="342900" indent="-342900" algn="ctr"/>
            <a:endParaRPr lang="ru-RU" sz="800" b="1">
              <a:solidFill>
                <a:srgbClr val="CC0000"/>
              </a:solidFill>
            </a:endParaRPr>
          </a:p>
          <a:p>
            <a:pPr marL="342900" indent="-342900" algn="ctr"/>
            <a:r>
              <a:rPr lang="ru-RU" b="1">
                <a:solidFill>
                  <a:srgbClr val="000099"/>
                </a:solidFill>
              </a:rPr>
              <a:t>Вот параметры, по которым кресла делятся на группы.</a:t>
            </a:r>
          </a:p>
          <a:p>
            <a:pPr marL="342900" indent="-342900" algn="ctr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"0". С рождения до года, весом до 10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"0+". С рождения до полутора лет, весом до 13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"1". От года до 4 лет, весом от 9 до 18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"2". От 3 до 7 лет, весом от 12 до 25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"3". От 6 до 12 лет, весом от 22 до 36 килограмм</a:t>
            </a:r>
          </a:p>
        </p:txBody>
      </p:sp>
      <p:sp>
        <p:nvSpPr>
          <p:cNvPr id="206859" name="Text Box 11"/>
          <p:cNvSpPr txBox="1">
            <a:spLocks noChangeArrowheads="1"/>
          </p:cNvSpPr>
          <p:nvPr/>
        </p:nvSpPr>
        <p:spPr bwMode="auto">
          <a:xfrm>
            <a:off x="1258888" y="4868863"/>
            <a:ext cx="6767512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endParaRPr lang="ru-RU" sz="2400" b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EAB9CB6-4EE6-405D-BEE1-140E23072323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23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0" y="549275"/>
            <a:ext cx="9144000" cy="6197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Конструкций детских автомобильных кресел безопасности и фирм их выпускающих огромное множество. </a:t>
            </a:r>
          </a:p>
          <a:p>
            <a:pPr marL="342900" indent="-342900" algn="ctr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Самыми безопасными считаются сиденья, которые можно закрепить в автомобиле при помощи так называемой системы "Isofix".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Она представляет собой кронштейны стандартизированной конструкции на детском сиденье или на опорной раме, защелкивающиеся в специальных гнездах в салоне машины.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Но покупать их имеет смысл, если ваша машина оснащена такой же системой креплений.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Грудных детей обычно перевозят в переносных детских сиденьях-люльках.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Чтобы каждый раз не возиться с их монтажом, можно вообще не отстегивать нижнюю часть сиденья и оставлять его в машине. Когда требуется, люльку просто ставят на место, и пряжка-фиксатор автоматически защелкивается. </a:t>
            </a: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На нижней части сиденья - люльки не должно быть посторонних предметов, они мешают надежно фиксировать кресло.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8900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05E92D4-57D1-431A-9AE1-61099F04EAD0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24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8901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0" y="3573463"/>
            <a:ext cx="9144000" cy="27844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CC0000"/>
                </a:solidFill>
              </a:rPr>
              <a:t>Самая безопасная зона в машине - заднее сиденье за водителем. На него и надо устанавливать детское кресло. </a:t>
            </a:r>
          </a:p>
          <a:p>
            <a:pPr marL="342900" indent="-342900"/>
            <a:endParaRPr lang="ru-RU" sz="800" b="1">
              <a:solidFill>
                <a:srgbClr val="CC0000"/>
              </a:solidFill>
            </a:endParaRPr>
          </a:p>
          <a:p>
            <a:pPr marL="342900" indent="-342900"/>
            <a:r>
              <a:rPr lang="ru-RU" sz="2000" b="1">
                <a:solidFill>
                  <a:srgbClr val="CC0000"/>
                </a:solidFill>
              </a:rPr>
              <a:t>В крайнем случае, кресло можно разместить и на переднем пассажирском сиденье. </a:t>
            </a:r>
          </a:p>
          <a:p>
            <a:pPr marL="342900" indent="-342900"/>
            <a:endParaRPr lang="ru-RU" sz="800" b="1">
              <a:solidFill>
                <a:srgbClr val="CC0000"/>
              </a:solidFill>
            </a:endParaRPr>
          </a:p>
          <a:p>
            <a:pPr marL="342900" indent="-342900"/>
            <a:r>
              <a:rPr lang="ru-RU" sz="2000" b="1">
                <a:solidFill>
                  <a:srgbClr val="CC0000"/>
                </a:solidFill>
              </a:rPr>
              <a:t>Если вы везете очень маленького ребенка (группы "0" или "0 +"), его кресло должно стоять спиной к ходу движения. Но! Сиденье для такого малыша может находиться впереди только при одном условии - если подушки безопасности нет или она отключена.</a:t>
            </a:r>
            <a:r>
              <a:rPr lang="ru-RU" sz="20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0" y="476250"/>
            <a:ext cx="9144000" cy="284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just"/>
            <a:r>
              <a:rPr lang="ru-RU" sz="2000" b="1">
                <a:solidFill>
                  <a:srgbClr val="000099"/>
                </a:solidFill>
              </a:rPr>
              <a:t>   Малыши младше четырех лет в детском сиденье-люльке фиксируются ремнем безопасности. </a:t>
            </a:r>
          </a:p>
          <a:p>
            <a:pPr marL="342900" indent="-342900" algn="just"/>
            <a:r>
              <a:rPr lang="ru-RU" sz="2000" b="1">
                <a:solidFill>
                  <a:srgbClr val="000099"/>
                </a:solidFill>
              </a:rPr>
              <a:t>   Это система из двух плечевых и одного поясного ремня. Отчасти она напоминает "сбрую", с помощью которой автогонщики "крепят" себя к гоночному болиду. </a:t>
            </a:r>
          </a:p>
          <a:p>
            <a:pPr marL="342900" indent="-342900" algn="just"/>
            <a:r>
              <a:rPr lang="ru-RU" sz="2000" b="1">
                <a:solidFill>
                  <a:srgbClr val="000099"/>
                </a:solidFill>
              </a:rPr>
              <a:t>   Даже если ребенка нет в авто, во время движения детское сиденье рекомендуется надежно зафиксировать. При резких маневрах сей аксессуар имеет коварную склонность к неуправляемым полетам по салону.</a:t>
            </a:r>
            <a:r>
              <a:rPr lang="ru-RU" sz="200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235327E-18FC-48E0-B70F-1423091763DA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25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0" y="2997200"/>
            <a:ext cx="6877050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b="1">
                <a:solidFill>
                  <a:srgbClr val="000099"/>
                </a:solidFill>
              </a:rPr>
              <a:t>3. Не пристегивайте взрослого и ребенка одним ремнем.</a:t>
            </a:r>
            <a:endParaRPr lang="ru-RU" sz="1600" b="1">
              <a:solidFill>
                <a:srgbClr val="000099"/>
              </a:solidFill>
            </a:endParaRPr>
          </a:p>
        </p:txBody>
      </p:sp>
      <p:sp>
        <p:nvSpPr>
          <p:cNvPr id="204811" name="Text Box 11"/>
          <p:cNvSpPr txBox="1">
            <a:spLocks noChangeArrowheads="1"/>
          </p:cNvSpPr>
          <p:nvPr/>
        </p:nvSpPr>
        <p:spPr bwMode="auto">
          <a:xfrm>
            <a:off x="1871663" y="1916113"/>
            <a:ext cx="7272337" cy="925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2. Не пристегивайте малыша штатным ремнем безопасности без СДУУ. Таким образом, вы вряд ли убережете его: так как ремень рассчитан на взрослого человека.</a:t>
            </a:r>
          </a:p>
        </p:txBody>
      </p:sp>
      <p:sp>
        <p:nvSpPr>
          <p:cNvPr id="204812" name="Text Box 12"/>
          <p:cNvSpPr txBox="1">
            <a:spLocks noChangeArrowheads="1"/>
          </p:cNvSpPr>
          <p:nvPr/>
        </p:nvSpPr>
        <p:spPr bwMode="auto">
          <a:xfrm>
            <a:off x="0" y="1052513"/>
            <a:ext cx="6804025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1. Не перевозите малыша на своих коленях. При аварии вы можете его не удержать или придавить собой.</a:t>
            </a:r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1908175" y="3644900"/>
            <a:ext cx="7235825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4. Не разрешайте ребенку стоять за спиной водителя, между спинками передних сидений.</a:t>
            </a:r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0" y="4508500"/>
            <a:ext cx="6948488" cy="9255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5. Не разрешайте ребенку сидеть на заднем сиденье спиной по ходу движения: при столкновении малыш упадет затылком вперед.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1979613" y="5661025"/>
            <a:ext cx="7164387" cy="9255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6. Не оставляйте в салоне не закрепленные тяжелые предметы. При столкновении они превращаются в опасный снаряд.</a:t>
            </a:r>
            <a:endParaRPr lang="ru-RU" sz="1600" b="1">
              <a:solidFill>
                <a:srgbClr val="000099"/>
              </a:solidFill>
            </a:endParaRPr>
          </a:p>
        </p:txBody>
      </p:sp>
      <p:sp>
        <p:nvSpPr>
          <p:cNvPr id="204817" name="Rectangle 17"/>
          <p:cNvSpPr>
            <a:spLocks noChangeArrowheads="1"/>
          </p:cNvSpPr>
          <p:nvPr/>
        </p:nvSpPr>
        <p:spPr bwMode="auto">
          <a:xfrm>
            <a:off x="1763713" y="333375"/>
            <a:ext cx="589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CC0000"/>
                </a:solidFill>
              </a:rPr>
              <a:t>Для всех родителей 6 полезных "НЕ"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9924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71A75552-EB7E-4250-8640-0B958D5F0CBD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26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9934" name="Rectangle 14"/>
          <p:cNvSpPr>
            <a:spLocks noChangeArrowheads="1"/>
          </p:cNvSpPr>
          <p:nvPr/>
        </p:nvSpPr>
        <p:spPr bwMode="auto">
          <a:xfrm>
            <a:off x="2627313" y="358775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Рекомендации по выбору</a:t>
            </a:r>
            <a:r>
              <a:rPr lang="ru-RU"/>
              <a:t> </a:t>
            </a:r>
          </a:p>
        </p:txBody>
      </p:sp>
      <p:sp>
        <p:nvSpPr>
          <p:cNvPr id="209935" name="Text Box 15"/>
          <p:cNvSpPr txBox="1">
            <a:spLocks noChangeArrowheads="1"/>
          </p:cNvSpPr>
          <p:nvPr/>
        </p:nvSpPr>
        <p:spPr bwMode="auto">
          <a:xfrm>
            <a:off x="0" y="836613"/>
            <a:ext cx="7885113" cy="20240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/>
              <a:t>1</a:t>
            </a:r>
            <a:r>
              <a:rPr lang="ru-RU" b="1">
                <a:solidFill>
                  <a:srgbClr val="000099"/>
                </a:solidFill>
              </a:rPr>
              <a:t>.    При покупке обратите особое внимание на материал, из которого изготовлен чехол.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 Синтетический, конечно, смотрится более симпатично, но плохо пропускает воздух. В таком кресле ребенок будет сильно потеть. Чехол должен быть изготовлен из натуральной ткани. Хорошо, если материал содержит около 10% лайкры, тогда чехол будет плотно облегать каркас кресла. </a:t>
            </a:r>
          </a:p>
        </p:txBody>
      </p:sp>
      <p:sp>
        <p:nvSpPr>
          <p:cNvPr id="209936" name="Text Box 16"/>
          <p:cNvSpPr txBox="1">
            <a:spLocks noChangeArrowheads="1"/>
          </p:cNvSpPr>
          <p:nvPr/>
        </p:nvSpPr>
        <p:spPr bwMode="auto">
          <a:xfrm>
            <a:off x="0" y="5013325"/>
            <a:ext cx="8459788" cy="14747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3"/>
            </a:pPr>
            <a:r>
              <a:rPr lang="ru-RU" b="1">
                <a:solidFill>
                  <a:srgbClr val="000099"/>
                </a:solidFill>
              </a:rPr>
              <a:t>      Замок должен легко застегиваться и расстегиваться.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   Но учтите, что даже совсем маленькие дети никому не известным способом могут отстегнуть ремни безопасности. Поэтому желательно выбирать замок с защитой от детей. А под ним обязательно должна находиться тканевая подложка, чтобы он не натирал кожу малыша. </a:t>
            </a:r>
          </a:p>
        </p:txBody>
      </p:sp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2339975" y="3068638"/>
            <a:ext cx="6804025" cy="17494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ru-RU" b="1">
                <a:solidFill>
                  <a:srgbClr val="000099"/>
                </a:solidFill>
              </a:rPr>
              <a:t>    Очень удобно, если чехол снимается. Тогда вам не придется чистить кресло щеткой. Достаточно просто снять чехол и постирать в машинке.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  А к некоторым моделям продаются даже дополнительные чехлы. Это очень удобно: можно приобрести "зимний" и "летний" вариант.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D450F4E-D45D-4A5F-88C5-5186FBC2570D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27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10949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10958" name="Text Box 14"/>
          <p:cNvSpPr txBox="1">
            <a:spLocks noChangeArrowheads="1"/>
          </p:cNvSpPr>
          <p:nvPr/>
        </p:nvSpPr>
        <p:spPr bwMode="auto">
          <a:xfrm>
            <a:off x="0" y="981075"/>
            <a:ext cx="7380288" cy="2420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4"/>
            </a:pPr>
            <a:r>
              <a:rPr lang="ru-RU" b="1">
                <a:solidFill>
                  <a:srgbClr val="000099"/>
                </a:solidFill>
              </a:rPr>
              <a:t>    Обратите внимание, как осуществляется регулировка ремней. Ведь натяжение ремня необходимо изменять не только по мере взросления крохи, но и в зависимости от количества одежды на нем (по сезону). 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 На некоторых моделях, чтобы отрегулировать ремни, необходимо снять сиденье, но согласитесь, гораздо удобнее, когда натяжение ремня можно отрегулировать, не вынимая ребенка из кресла. </a:t>
            </a:r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1835150" y="4149725"/>
            <a:ext cx="7308850" cy="18716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buFontTx/>
              <a:buAutoNum type="arabicPlain" startAt="5"/>
            </a:pPr>
            <a:r>
              <a:rPr lang="ru-RU" b="1">
                <a:solidFill>
                  <a:srgbClr val="000099"/>
                </a:solidFill>
              </a:rPr>
              <a:t>.    Ни в коем случае не устанавливайте кресло между передними сиденьями. 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 Конечно, в таком положении у малыша будет хороший обзор. Но, во-первых, это самое опасное место в машине, во-вторых, между сиденьями вы не сможете надежно его закрепить.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346160E-C3A6-445D-9125-BDA3743CD244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28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11982" name="Rectangle 14"/>
          <p:cNvSpPr>
            <a:spLocks noChangeArrowheads="1"/>
          </p:cNvSpPr>
          <p:nvPr/>
        </p:nvSpPr>
        <p:spPr bwMode="auto">
          <a:xfrm>
            <a:off x="1763713" y="476250"/>
            <a:ext cx="554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Детские автомобильные кресла</a:t>
            </a:r>
          </a:p>
        </p:txBody>
      </p:sp>
      <p:pic>
        <p:nvPicPr>
          <p:cNvPr id="211983" name="image_759650" descr="Детские автомобильные крес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052513"/>
            <a:ext cx="54768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984" name="Rectangle 16"/>
          <p:cNvSpPr>
            <a:spLocks noChangeArrowheads="1"/>
          </p:cNvSpPr>
          <p:nvPr/>
        </p:nvSpPr>
        <p:spPr bwMode="auto">
          <a:xfrm>
            <a:off x="0" y="4843463"/>
            <a:ext cx="91440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b="1">
                <a:solidFill>
                  <a:srgbClr val="000099"/>
                </a:solidFill>
              </a:rPr>
              <a:t>Назначение детских авто-кресел – удерживать ребенка в безопасном положении в случае столкновения, экстремального торможения или резкого маневра. </a:t>
            </a:r>
          </a:p>
          <a:p>
            <a:pPr algn="just"/>
            <a:r>
              <a:rPr lang="ru-RU" b="1" i="1">
                <a:solidFill>
                  <a:srgbClr val="000099"/>
                </a:solidFill>
              </a:rPr>
              <a:t>Важно: если даже посадить ребенка на заднее сиденье или держать его на руках, это не обеспечит достаточного уровня безопасности.</a:t>
            </a:r>
            <a:r>
              <a:rPr lang="ru-RU" b="1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A7C313A1-5827-4185-9F18-4D89493F46B0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29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01739" name="Text Box 11"/>
          <p:cNvSpPr txBox="1">
            <a:spLocks noChangeArrowheads="1"/>
          </p:cNvSpPr>
          <p:nvPr/>
        </p:nvSpPr>
        <p:spPr bwMode="auto">
          <a:xfrm>
            <a:off x="684213" y="1052513"/>
            <a:ext cx="7704137" cy="3551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Как показывают краш-тесты и анализ реальных ДТП, сидящий сзади ребенок при столкновении буквально вылетает с сиденья и получает серьезные травмы, страдая более, чем пристегнутые взрослые пассажиры. </a:t>
            </a:r>
          </a:p>
          <a:p>
            <a:pPr marL="342900" indent="-342900">
              <a:spcAft>
                <a:spcPct val="5000"/>
              </a:spcAft>
            </a:pPr>
            <a:endParaRPr lang="ru-RU" sz="800" b="1">
              <a:solidFill>
                <a:srgbClr val="000099"/>
              </a:solidFill>
            </a:endParaRPr>
          </a:p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Очень опасно перевозить детей на руках, особенно на переднем сиденье. В этом случае, если взрослый пристегнут, инерция просто вырывает ребенка из рук. </a:t>
            </a:r>
          </a:p>
          <a:p>
            <a:pPr marL="342900" indent="-342900">
              <a:spcAft>
                <a:spcPct val="5000"/>
              </a:spcAft>
            </a:pPr>
            <a:endParaRPr lang="ru-RU" sz="800" b="1">
              <a:solidFill>
                <a:srgbClr val="000099"/>
              </a:solidFill>
            </a:endParaRPr>
          </a:p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Непристегнутый взрослый сам устремляется вперед и давит ребенка своей массой. </a:t>
            </a:r>
          </a:p>
          <a:p>
            <a:pPr marL="342900" indent="-342900">
              <a:spcAft>
                <a:spcPct val="5000"/>
              </a:spcAft>
            </a:pPr>
            <a:endParaRPr lang="ru-RU" sz="800" b="1">
              <a:solidFill>
                <a:srgbClr val="000099"/>
              </a:solidFill>
            </a:endParaRPr>
          </a:p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А сработавшая подушка безопасности способна сильно травмировать малыша, которого держат на коленях.</a:t>
            </a:r>
          </a:p>
        </p:txBody>
      </p:sp>
      <p:sp>
        <p:nvSpPr>
          <p:cNvPr id="201744" name="Rectangle 16"/>
          <p:cNvSpPr>
            <a:spLocks noChangeArrowheads="1"/>
          </p:cNvSpPr>
          <p:nvPr/>
        </p:nvSpPr>
        <p:spPr bwMode="auto">
          <a:xfrm>
            <a:off x="1116013" y="476250"/>
            <a:ext cx="6630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b="1">
                <a:solidFill>
                  <a:srgbClr val="000099"/>
                </a:solidFill>
              </a:rPr>
              <a:t>Почему детям не подходит то, что подходит взрослым?</a:t>
            </a:r>
          </a:p>
        </p:txBody>
      </p:sp>
      <p:sp>
        <p:nvSpPr>
          <p:cNvPr id="201746" name="Text Box 18"/>
          <p:cNvSpPr txBox="1">
            <a:spLocks noChangeArrowheads="1"/>
          </p:cNvSpPr>
          <p:nvPr/>
        </p:nvSpPr>
        <p:spPr bwMode="auto">
          <a:xfrm>
            <a:off x="0" y="4868863"/>
            <a:ext cx="9144000" cy="15033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Пристегнуть ребенка с помощью обычных «взрослых» ремней на взрослом сиденье невозможно – как, к примеру, пристегнешь грудного младенца?</a:t>
            </a:r>
          </a:p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 </a:t>
            </a:r>
          </a:p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Да и семи-девятилетнего штатная система тоже не способна удержать: ребенок при аварии просто вылетает из ремней.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9" name="Rectangle 11"/>
          <p:cNvSpPr>
            <a:spLocks noChangeArrowheads="1"/>
          </p:cNvSpPr>
          <p:nvPr/>
        </p:nvSpPr>
        <p:spPr bwMode="auto">
          <a:xfrm>
            <a:off x="539750" y="1916113"/>
            <a:ext cx="19431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232462" name="Rectangle 14"/>
          <p:cNvSpPr>
            <a:spLocks noChangeArrowheads="1"/>
          </p:cNvSpPr>
          <p:nvPr/>
        </p:nvSpPr>
        <p:spPr bwMode="auto">
          <a:xfrm>
            <a:off x="5580063" y="4581525"/>
            <a:ext cx="194310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1200">
              <a:solidFill>
                <a:schemeClr val="tx2"/>
              </a:solidFill>
            </a:endParaRPr>
          </a:p>
        </p:txBody>
      </p:sp>
      <p:sp>
        <p:nvSpPr>
          <p:cNvPr id="232471" name="Rectangle 2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32472" name="Text Box 24" descr="Сферы"/>
          <p:cNvSpPr txBox="1">
            <a:spLocks noChangeArrowheads="1"/>
          </p:cNvSpPr>
          <p:nvPr/>
        </p:nvSpPr>
        <p:spPr bwMode="auto">
          <a:xfrm>
            <a:off x="0" y="549275"/>
            <a:ext cx="9144000" cy="1474788"/>
          </a:xfrm>
          <a:prstGeom prst="rect">
            <a:avLst/>
          </a:prstGeom>
          <a:pattFill prst="sphere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/>
              <a:t>Результаты анализа законодательства других стран, </a:t>
            </a:r>
          </a:p>
          <a:p>
            <a:pPr algn="ctr"/>
            <a:r>
              <a:rPr lang="ru-RU" b="1"/>
              <a:t>таких как Италия, Германия, Франция и др., свидетельствуют о том, </a:t>
            </a:r>
          </a:p>
          <a:p>
            <a:pPr algn="ctr"/>
            <a:r>
              <a:rPr lang="ru-RU" b="1"/>
              <a:t>что применение таких устройств является обязательным </a:t>
            </a:r>
          </a:p>
          <a:p>
            <a:pPr algn="ctr"/>
            <a:r>
              <a:rPr lang="ru-RU" b="1"/>
              <a:t>для детей до 12-летнего возраста </a:t>
            </a:r>
          </a:p>
          <a:p>
            <a:pPr algn="ctr"/>
            <a:r>
              <a:rPr lang="ru-RU" b="1"/>
              <a:t>во всех странах с высоким уровнем автомобилизации</a:t>
            </a:r>
            <a:r>
              <a:rPr lang="ru-RU"/>
              <a:t> </a:t>
            </a:r>
          </a:p>
        </p:txBody>
      </p:sp>
      <p:sp>
        <p:nvSpPr>
          <p:cNvPr id="232476" name="Text Box 28" descr="Сферы"/>
          <p:cNvSpPr txBox="1">
            <a:spLocks noChangeArrowheads="1"/>
          </p:cNvSpPr>
          <p:nvPr/>
        </p:nvSpPr>
        <p:spPr bwMode="auto">
          <a:xfrm>
            <a:off x="0" y="2205038"/>
            <a:ext cx="9144000" cy="4221162"/>
          </a:xfrm>
          <a:prstGeom prst="rect">
            <a:avLst/>
          </a:prstGeom>
          <a:pattFill prst="sphere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/>
              <a:t>Постановлением Правительства Российской Федерации от 14 декабря 2005г. №767 раздел 2.2 Правил дорожного движения Российский Федерации </a:t>
            </a:r>
          </a:p>
          <a:p>
            <a:pPr algn="ctr"/>
            <a:r>
              <a:rPr lang="ru-RU" b="1"/>
              <a:t>был дополнен пунктом 22.9 в следующей редакции:</a:t>
            </a:r>
          </a:p>
          <a:p>
            <a:pPr algn="ctr"/>
            <a:r>
              <a:rPr lang="ru-RU" b="1"/>
              <a:t>«</a:t>
            </a:r>
            <a:r>
              <a:rPr lang="ru-RU" b="1">
                <a:solidFill>
                  <a:srgbClr val="CC0000"/>
                </a:solidFill>
              </a:rPr>
              <a:t>22.9. Перевозка детей допускается при условии обеспечения их безопасности с учетом особенностей конструкции транспортного средства.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Перевозка детей до 12-летнего возраста в транспортных средствах, оборудованных ремнями безопасности, должна осуществляться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с использованием специальных детских удерживающих устройств, соответствующих весу и росту ребенка, или иных средств,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позволяющих пристегнуть ребенка с помощью ремней безопасности, предусмотренных   конструкцией   транспортного средства,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а на переднем сиденье легкового автомобиля - только с использованием специальных детских удерживающих устройств.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Запрещается перевозить детей до 12-летнего возраста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на заднем сиденье мотоцикла</a:t>
            </a:r>
            <a:r>
              <a:rPr lang="ru-RU" b="1"/>
              <a:t>».</a:t>
            </a:r>
          </a:p>
        </p:txBody>
      </p:sp>
    </p:spTree>
  </p:cSld>
  <p:clrMapOvr>
    <a:masterClrMapping/>
  </p:clrMapOvr>
  <p:transition advClick="0" advTm="300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C91CBA9E-A10D-4D37-98B2-A4C4301C6C9F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30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39750" y="4437063"/>
            <a:ext cx="8172450" cy="20240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Вот параметры, по которым кресла делятся на группы.</a:t>
            </a:r>
          </a:p>
          <a:p>
            <a:pPr marL="342900" indent="-342900"/>
            <a:endParaRPr lang="ru-RU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"0". С рождения до года, весом до 10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"0+". С рождения до полутора лет, весом до 13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"1". От года до 4 лет, весом от 9 до 18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"2". От 3 до 7 лет, весом от 12 до 25 килограмм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- Группа "3". От 6 до 12 лет, весом от 22 до 36 килограмм</a:t>
            </a:r>
            <a:endParaRPr lang="ru-RU" sz="2400" b="1">
              <a:solidFill>
                <a:srgbClr val="CC0000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415925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ctr"/>
            <a:r>
              <a:rPr lang="ru-RU" sz="2400" b="1">
                <a:solidFill>
                  <a:srgbClr val="000099"/>
                </a:solidFill>
              </a:rPr>
              <a:t>Что представляют собой кресла для детей?</a:t>
            </a:r>
          </a:p>
          <a:p>
            <a:pPr indent="457200" algn="ctr"/>
            <a:endParaRPr lang="ru-RU" sz="2400" b="1">
              <a:solidFill>
                <a:srgbClr val="000099"/>
              </a:solidFill>
            </a:endParaRPr>
          </a:p>
          <a:p>
            <a:pPr indent="457200" algn="ctr"/>
            <a:r>
              <a:rPr lang="ru-RU" b="1">
                <a:solidFill>
                  <a:srgbClr val="000099"/>
                </a:solidFill>
              </a:rPr>
              <a:t>Это съемные мягкие креслица без ножек или люльки. </a:t>
            </a:r>
          </a:p>
          <a:p>
            <a:pPr indent="457200" algn="ctr"/>
            <a:r>
              <a:rPr lang="ru-RU" b="1">
                <a:solidFill>
                  <a:srgbClr val="000099"/>
                </a:solidFill>
              </a:rPr>
              <a:t>Они разделены на группы в зависимости от веса и возраста детей.</a:t>
            </a:r>
          </a:p>
        </p:txBody>
      </p:sp>
      <p:pic>
        <p:nvPicPr>
          <p:cNvPr id="11280" name="image_759651" descr="Автомобильные сиденья для детей представляют собой съемные мягкие креслица без ножек или люльки. Они разделены на группы в зависимостиот веса и возраста дет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989138"/>
            <a:ext cx="330517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image_759652" descr="Раздвижные универсальные кресла, регулируемые по размеру, могут использоваться для детей разных возрастных груп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989138"/>
            <a:ext cx="3311525" cy="222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813FAF8-DE91-48C5-8932-1A55BF0A9EF3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31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0" y="908050"/>
            <a:ext cx="8532813" cy="14747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Удерживающие устройства, представляющие собой люльку, – это пластиковый корпус на силовом каркасе, обшитый тканью с мягкой набивкой внутри – для детей Группы "0+« (с рождения до полутора лет, весом до 13 килограмм)</a:t>
            </a:r>
          </a:p>
          <a:p>
            <a:pPr marL="342900" indent="-342900"/>
            <a:endParaRPr lang="ru-RU" b="1">
              <a:solidFill>
                <a:srgbClr val="000099"/>
              </a:solidFill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0" y="5516563"/>
            <a:ext cx="8675688" cy="925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Существуют и раздвижные универсальные сиденья, регулируемые по размеру, которые могут использоваться как для детей 3-х лет, так и для двенадцатилетних.</a:t>
            </a:r>
            <a:endParaRPr lang="ru-RU" sz="2400" b="1">
              <a:solidFill>
                <a:srgbClr val="000099"/>
              </a:solidFill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84213" y="2636838"/>
            <a:ext cx="7921625" cy="925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Специальные сиденья – для детей  Группы "1« (от года до 4 лет, весом от 9 до 18 килограмм)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Конструктивно такое сиденье – некий переход от люльки к креслу. 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55650" y="4652963"/>
            <a:ext cx="78486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Кресла «здоровяков» в возрасте от 6 лет – для детей Группы "3" (от 6 до 12 лет, весом от 22 до 36 килограмм)</a:t>
            </a:r>
            <a:endParaRPr lang="ru-RU" sz="2400" b="1">
              <a:solidFill>
                <a:srgbClr val="CC0000"/>
              </a:solidFill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124075" y="3789363"/>
            <a:ext cx="6480175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spcAft>
                <a:spcPct val="5000"/>
              </a:spcAft>
            </a:pPr>
            <a:r>
              <a:rPr lang="ru-RU" b="1">
                <a:solidFill>
                  <a:srgbClr val="000099"/>
                </a:solidFill>
              </a:rPr>
              <a:t>Специальные приспособления – для детей Группы "2" (от 3 до 7 лет, весом от 12 до 25 килограмм)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987675" y="379413"/>
            <a:ext cx="287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Какими они бывают?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5036AE9-B9E5-4E6F-83C2-BE219EBED035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32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0" y="1052513"/>
            <a:ext cx="9144000" cy="33940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 i="1"/>
              <a:t>        </a:t>
            </a:r>
            <a:r>
              <a:rPr lang="ru-RU" sz="2000" b="1" i="1">
                <a:solidFill>
                  <a:srgbClr val="000099"/>
                </a:solidFill>
              </a:rPr>
              <a:t>Важно: </a:t>
            </a:r>
            <a:r>
              <a:rPr lang="ru-RU" sz="2000" b="1" i="1">
                <a:solidFill>
                  <a:srgbClr val="CC0000"/>
                </a:solidFill>
              </a:rPr>
              <a:t>наличие развитой боковой поддержки и системы поддержки головы.</a:t>
            </a:r>
            <a:r>
              <a:rPr lang="ru-RU" sz="2000" b="1">
                <a:solidFill>
                  <a:srgbClr val="000099"/>
                </a:solidFill>
              </a:rPr>
              <a:t> 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   Вес головы в пропорции к телу у малышей велик, отчего при столкновении (и даже просто при резких маневрах) шейный отдел подвергается большой нагрузке. 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   Принципы создания детских автомобильных сидений близки к конструированию взрослых кресел для автогонок. </a:t>
            </a:r>
          </a:p>
          <a:p>
            <a:pPr marL="342900" indent="-342900"/>
            <a:endParaRPr lang="ru-RU" sz="2000" b="1">
              <a:solidFill>
                <a:srgbClr val="000099"/>
              </a:solidFill>
            </a:endParaRPr>
          </a:p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       Все направлено на то, чтобы ребенок не болтался в своем сиденье и не мог из него вылететь.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116013" y="476250"/>
            <a:ext cx="690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В чем конструктивная особенность кресел?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3ACA258-248F-4693-98A2-A9AC5034E9DB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33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50825" y="2781300"/>
            <a:ext cx="8604250" cy="18716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CC0000"/>
                </a:solidFill>
              </a:rPr>
              <a:t>Первая</a:t>
            </a:r>
            <a:r>
              <a:rPr lang="ru-RU" b="1">
                <a:solidFill>
                  <a:srgbClr val="000099"/>
                </a:solidFill>
              </a:rPr>
              <a:t> – Кресло фиксируется на сиденье машины штатным ремнем безопасности, пропускаемым через кронштейны или проемы на корпусе. Ребенок в нем пристегивается отдельными внутренними ремнями. 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Такая схема, как единственно возможная, применяется во всех креслах-люльках для младенцев и сиденьях для малышей до четырех лет.</a:t>
            </a:r>
            <a:r>
              <a:rPr lang="ru-RU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116013" y="908050"/>
            <a:ext cx="6913562" cy="833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   Способы установки-крепления детского кресла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и пристегивания ребенка взаимосвязаны</a:t>
            </a:r>
          </a:p>
          <a:p>
            <a:pPr marL="342900" indent="-342900" algn="ctr"/>
            <a:endParaRPr lang="ru-RU" sz="800" b="1">
              <a:solidFill>
                <a:srgbClr val="000099"/>
              </a:solidFill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50825" y="4941888"/>
            <a:ext cx="8569325" cy="13223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CC0000"/>
                </a:solidFill>
              </a:rPr>
              <a:t>Вторая</a:t>
            </a:r>
            <a:r>
              <a:rPr lang="ru-RU" b="1">
                <a:solidFill>
                  <a:srgbClr val="000099"/>
                </a:solidFill>
              </a:rPr>
              <a:t> - сиденье просто ставится в машине сверху штатного. Ребенок в нем пристегивается имеющимся ремнем безопасности, пропущенным через специальный кронштейн на корпусе кресла.</a:t>
            </a:r>
          </a:p>
          <a:p>
            <a:pPr marL="342900" indent="-342900"/>
            <a:endParaRPr lang="ru-RU" sz="800" b="1">
              <a:solidFill>
                <a:srgbClr val="000099"/>
              </a:solidFill>
            </a:endParaRP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Такая схема применяется в креслах для детей постарше.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84213" y="461963"/>
            <a:ext cx="8008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Как устанавливаются сиденья? Как пристегивается ребенок?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547813" y="1916113"/>
            <a:ext cx="6161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Две системы установки-крепления детского кресла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и пристегивания ребенка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C1EC39D-B37A-4783-9561-D03E80FD99B4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34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66950" y="4797425"/>
            <a:ext cx="6877050" cy="14747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Люльки же и сиденья для тех, кому еще нет трех,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обычно устанавливают лицом против хода,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чтобы при столкновении движущегося по инерции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младенца «принимали» не ремни, а мягкое ложе люльки,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не давая голове малыша сильно смещаться.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403350" y="1052513"/>
            <a:ext cx="6840538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Место для установки детского сиденья в машине </a:t>
            </a:r>
          </a:p>
          <a:p>
            <a:pPr marL="342900" indent="-342900" algn="ctr"/>
            <a:r>
              <a:rPr lang="ru-RU" sz="2000" b="1">
                <a:solidFill>
                  <a:srgbClr val="000099"/>
                </a:solidFill>
              </a:rPr>
              <a:t>может быть любым – как сзади, так и спереди. 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692275" y="404813"/>
            <a:ext cx="5719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В каком месте надо устанавливать кресла?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006475" y="2133600"/>
            <a:ext cx="8137525" cy="1200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 i="1">
                <a:solidFill>
                  <a:srgbClr val="CC0000"/>
                </a:solidFill>
              </a:rPr>
              <a:t>Важно: </a:t>
            </a:r>
          </a:p>
          <a:p>
            <a:pPr marL="342900" indent="-342900"/>
            <a:r>
              <a:rPr lang="ru-RU" b="1" i="1">
                <a:solidFill>
                  <a:srgbClr val="000099"/>
                </a:solidFill>
              </a:rPr>
              <a:t>если детское кресло стоит на переднем сиденье, </a:t>
            </a:r>
          </a:p>
          <a:p>
            <a:pPr marL="342900" indent="-342900"/>
            <a:r>
              <a:rPr lang="ru-RU" b="1" i="1">
                <a:solidFill>
                  <a:srgbClr val="000099"/>
                </a:solidFill>
              </a:rPr>
              <a:t>то подушка безопасности обязательно должна быть отключена, </a:t>
            </a:r>
          </a:p>
          <a:p>
            <a:pPr marL="342900" indent="-342900"/>
            <a:r>
              <a:rPr lang="ru-RU" b="1" i="1">
                <a:solidFill>
                  <a:srgbClr val="000099"/>
                </a:solidFill>
              </a:rPr>
              <a:t>иначе при срабатывании она может травмировать ребенка.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5184775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Кресла для детей от четырех лет и старше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ставятся лицом по ходу движения.</a:t>
            </a:r>
            <a:endParaRPr lang="ru-RU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3A0F9056-691B-4732-B286-5E63D3A05BD7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35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827088" y="1125538"/>
            <a:ext cx="7632700" cy="5035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2000" b="1"/>
              <a:t>     </a:t>
            </a:r>
            <a:r>
              <a:rPr lang="ru-RU" sz="2000" b="1">
                <a:solidFill>
                  <a:srgbClr val="000099"/>
                </a:solidFill>
              </a:rPr>
              <a:t>Детские автомобильные сиденья разрабатываются и выпускаются, как правило, производителями, которые работают либо в сфере аксессуаров для детей, либо аксессуаров и тюнинга для автомобилей.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    И у тех и у других в ассортименте продукции могут быть и детские автокресла.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    Число производителей достаточно велико.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    Детские сиденья изготавливают </a:t>
            </a:r>
            <a:r>
              <a:rPr lang="ru-RU" sz="2000" b="1">
                <a:solidFill>
                  <a:srgbClr val="CC0000"/>
                </a:solidFill>
              </a:rPr>
              <a:t>европейские компании</a:t>
            </a:r>
            <a:r>
              <a:rPr lang="ru-RU" sz="2000" b="1">
                <a:solidFill>
                  <a:srgbClr val="000099"/>
                </a:solidFill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(в основном – </a:t>
            </a:r>
            <a:r>
              <a:rPr lang="ru-RU" sz="2000" b="1">
                <a:solidFill>
                  <a:srgbClr val="CC0000"/>
                </a:solidFill>
              </a:rPr>
              <a:t>итальянские, немецкие и французские</a:t>
            </a:r>
            <a:r>
              <a:rPr lang="ru-RU" sz="2000" b="1">
                <a:solidFill>
                  <a:srgbClr val="000099"/>
                </a:solidFill>
              </a:rPr>
              <a:t>),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а также </a:t>
            </a:r>
            <a:r>
              <a:rPr lang="ru-RU" sz="2000" b="1">
                <a:solidFill>
                  <a:srgbClr val="CC0000"/>
                </a:solidFill>
              </a:rPr>
              <a:t>азиатские</a:t>
            </a:r>
            <a:r>
              <a:rPr lang="ru-RU" sz="2000" b="1">
                <a:solidFill>
                  <a:srgbClr val="000099"/>
                </a:solidFill>
              </a:rPr>
              <a:t> – </a:t>
            </a:r>
            <a:r>
              <a:rPr lang="ru-RU" sz="2000" b="1">
                <a:solidFill>
                  <a:srgbClr val="CC0000"/>
                </a:solidFill>
              </a:rPr>
              <a:t>китайские и тайваньские</a:t>
            </a:r>
            <a:r>
              <a:rPr lang="ru-RU" sz="2000" b="1">
                <a:solidFill>
                  <a:srgbClr val="000099"/>
                </a:solidFill>
              </a:rPr>
              <a:t> фабрики. </a:t>
            </a:r>
          </a:p>
          <a:p>
            <a:pPr marL="342900" indent="-342900">
              <a:spcBef>
                <a:spcPct val="20000"/>
              </a:spcBef>
            </a:pPr>
            <a:r>
              <a:rPr lang="ru-RU" sz="2000" b="1">
                <a:solidFill>
                  <a:srgbClr val="000099"/>
                </a:solidFill>
              </a:rPr>
              <a:t>    Из европейцев в качестве примера можно назвать такие марки, как </a:t>
            </a:r>
            <a:r>
              <a:rPr lang="ru-RU" sz="2000" b="1">
                <a:solidFill>
                  <a:srgbClr val="CC0000"/>
                </a:solidFill>
              </a:rPr>
              <a:t>Bebecar, BebeConfort, BeSafe, Brevi, Cam, Casuaplay, Chicco, Concord, EuroKids, Graco, Inglesina, Mathercare, Maxi-Cosi, Neonato, Ramatti, Recaro.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2843213" y="523875"/>
            <a:ext cx="3762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Кто выпускает такой товар?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D1B33580-1550-4614-AAB2-DC1503D62A4A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36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39750" y="1484313"/>
            <a:ext cx="7920038" cy="20526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Стоимость европейской продукции составляет в среднем</a:t>
            </a:r>
          </a:p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        $100-150 за люльку, </a:t>
            </a:r>
          </a:p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        $250-300 за сиденья для детей от 4 лет и старше,</a:t>
            </a:r>
          </a:p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        около $500 за универсальные кресла. </a:t>
            </a:r>
          </a:p>
          <a:p>
            <a:pPr marL="342900" indent="-342900"/>
            <a:endParaRPr lang="ru-RU" sz="800">
              <a:solidFill>
                <a:srgbClr val="000099"/>
              </a:solidFill>
            </a:endParaRPr>
          </a:p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У азиатских производителей цены существенно ниже – от 2 000 рублей за сиденье.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2411413" y="595313"/>
            <a:ext cx="4767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Сколько стоит детское автокресло?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D531D693-268A-4971-A7F5-A23FEB12DE92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37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pic>
        <p:nvPicPr>
          <p:cNvPr id="18446" name="image_759653" descr="При покупке стоит посмотреть, насколько компактно кресло складывается, как его переносить, удобно ли оно для хранения и перевозки в багажник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765175"/>
            <a:ext cx="28797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image_759655" descr="При покупке стоит посмотреть, насколько компактно кресло складывается, как его переносить, удобно ли оно для хранения и перевозки в багажник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765175"/>
            <a:ext cx="12922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image_759654" descr="При покупке стоит посмотреть, насколько компактно кресло складывается, как его переносить, удобно ли оно для хранения и перевозки в багажник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2924175"/>
            <a:ext cx="4824412" cy="319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148263" y="735013"/>
            <a:ext cx="3995737" cy="484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ctr"/>
            <a:r>
              <a:rPr lang="ru-RU" sz="2400" b="1">
                <a:solidFill>
                  <a:srgbClr val="000099"/>
                </a:solidFill>
              </a:rPr>
              <a:t>Какое крепление лучше?</a:t>
            </a:r>
            <a:endParaRPr lang="ru-RU" sz="2400">
              <a:solidFill>
                <a:srgbClr val="000099"/>
              </a:solidFill>
            </a:endParaRPr>
          </a:p>
          <a:p>
            <a:pPr indent="450850" algn="ctr"/>
            <a:r>
              <a:rPr lang="ru-RU" sz="2000">
                <a:solidFill>
                  <a:srgbClr val="000099"/>
                </a:solidFill>
              </a:rPr>
              <a:t>Теоретически кресла с внутренними ремнями и сиденья, где ребенок пристегивается штатным ремнем, выпущенные известными европейскими производителями, обеспечивают одинаково надежный уровень безопасности. </a:t>
            </a:r>
          </a:p>
          <a:p>
            <a:pPr indent="450850" algn="ctr"/>
            <a:endParaRPr lang="ru-RU" sz="800">
              <a:solidFill>
                <a:srgbClr val="000099"/>
              </a:solidFill>
            </a:endParaRPr>
          </a:p>
          <a:p>
            <a:pPr indent="450850" algn="ctr"/>
            <a:r>
              <a:rPr lang="ru-RU" sz="2000" b="1">
                <a:solidFill>
                  <a:srgbClr val="000099"/>
                </a:solidFill>
              </a:rPr>
              <a:t>Но на практике креслом с фиксацией штатным ремнем пользоваться проще.</a:t>
            </a:r>
            <a:endParaRPr lang="ru-RU" sz="2000">
              <a:solidFill>
                <a:srgbClr val="000099"/>
              </a:solidFill>
            </a:endParaRPr>
          </a:p>
          <a:p>
            <a:pPr indent="450850" algn="ctr" eaLnBrk="0" hangingPunct="0"/>
            <a:endParaRPr lang="ru-RU" sz="20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51A14A0-6F05-4DC5-A367-A8C3CD369FEC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38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68313" y="1412875"/>
            <a:ext cx="7956550" cy="40036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Важно:</a:t>
            </a:r>
            <a:r>
              <a:rPr lang="ru-RU" sz="2000"/>
              <a:t> </a:t>
            </a:r>
            <a:r>
              <a:rPr lang="ru-RU" sz="2000" i="1">
                <a:solidFill>
                  <a:srgbClr val="000099"/>
                </a:solidFill>
              </a:rPr>
              <a:t>качество детского сиденья определяется прежде всего его способностью выполнять свою главную функцию: не стесняя ребенка во время поездки, суметь надежно удержать и предохранить его от травм при аварии. </a:t>
            </a:r>
          </a:p>
          <a:p>
            <a:pPr marL="342900" indent="-342900"/>
            <a:endParaRPr lang="ru-RU" sz="800" i="1">
              <a:solidFill>
                <a:srgbClr val="000099"/>
              </a:solidFill>
            </a:endParaRPr>
          </a:p>
          <a:p>
            <a:pPr marL="342900" indent="-342900"/>
            <a:r>
              <a:rPr lang="ru-RU" sz="2000"/>
              <a:t>    </a:t>
            </a:r>
            <a:r>
              <a:rPr lang="ru-RU" sz="2000">
                <a:solidFill>
                  <a:srgbClr val="000099"/>
                </a:solidFill>
              </a:rPr>
              <a:t>Такая способность закладывается еще на этапе разработки и конструирования сиденья, для чего серьезные производители проводят длинные серии испытаний и краш-тестов. Все это приводит к удорожанию продукции, однако позволяет детскому сиденью выполнять свою миссию. </a:t>
            </a:r>
          </a:p>
          <a:p>
            <a:pPr marL="342900" indent="-342900"/>
            <a:endParaRPr lang="ru-RU" sz="800">
              <a:solidFill>
                <a:srgbClr val="000099"/>
              </a:solidFill>
            </a:endParaRPr>
          </a:p>
          <a:p>
            <a:pPr marL="342900" indent="-342900"/>
            <a:r>
              <a:rPr lang="ru-RU" sz="2000">
                <a:solidFill>
                  <a:srgbClr val="000099"/>
                </a:solidFill>
              </a:rPr>
              <a:t>    Там же, где средства в испытания не вкладываются, продукт получается дешевле и доступнее, но и обеспечение безопасности под вопросом.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323850" y="3089275"/>
            <a:ext cx="8424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/>
            <a:r>
              <a:rPr lang="ru-RU" sz="2000">
                <a:solidFill>
                  <a:srgbClr val="000099"/>
                </a:solidFill>
              </a:rPr>
              <a:t>    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79388" y="549275"/>
            <a:ext cx="8732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Что значит качественное или некачественное детское автокресло?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40643" name="Text Box 3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A8F5AF2D-4587-4878-8CF2-759F67F335FB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39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40644" name="Text Box 4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40647" name="Text Box 7"/>
          <p:cNvSpPr txBox="1">
            <a:spLocks noChangeArrowheads="1"/>
          </p:cNvSpPr>
          <p:nvPr/>
        </p:nvSpPr>
        <p:spPr bwMode="auto">
          <a:xfrm>
            <a:off x="539750" y="1484313"/>
            <a:ext cx="8604250" cy="101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chemeClr val="hlink"/>
                </a:solidFill>
              </a:rPr>
              <a:t>У европейских производителей таких нет. Ибо подобное сиденье будет выглядеть, как два поставленных рядом кресла, только скрепленных между собой, что в использовании неудобно.</a:t>
            </a:r>
          </a:p>
        </p:txBody>
      </p:sp>
      <p:sp>
        <p:nvSpPr>
          <p:cNvPr id="240648" name="Text Box 8"/>
          <p:cNvSpPr txBox="1">
            <a:spLocks noChangeArrowheads="1"/>
          </p:cNvSpPr>
          <p:nvPr/>
        </p:nvSpPr>
        <p:spPr bwMode="auto">
          <a:xfrm>
            <a:off x="574675" y="3789363"/>
            <a:ext cx="8569325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Да, существует. Также многие продавцы предлагают сервис по обмену старого кресла на новое – с доплатой.</a:t>
            </a:r>
            <a:r>
              <a:rPr lang="ru-RU" sz="2000">
                <a:solidFill>
                  <a:srgbClr val="000099"/>
                </a:solidFill>
              </a:rPr>
              <a:t> </a:t>
            </a:r>
            <a:endParaRPr lang="ru-RU" sz="2000" b="1">
              <a:solidFill>
                <a:srgbClr val="000099"/>
              </a:solidFill>
            </a:endParaRP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0" y="765175"/>
            <a:ext cx="427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Есть ли кресла для двойняшек?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0" y="3141663"/>
            <a:ext cx="642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Существует ли в России услуга проката кресел?</a:t>
            </a:r>
            <a:r>
              <a:rPr lang="ru-RU"/>
              <a:t> 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A00696EF-2B43-4662-929E-B38B90081715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4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5257800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126995" name="Text Box 19"/>
          <p:cNvSpPr txBox="1">
            <a:spLocks noChangeArrowheads="1"/>
          </p:cNvSpPr>
          <p:nvPr/>
        </p:nvSpPr>
        <p:spPr bwMode="auto">
          <a:xfrm>
            <a:off x="395288" y="1341438"/>
            <a:ext cx="8280400" cy="711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/>
              <a:t> </a:t>
            </a:r>
            <a:r>
              <a:rPr lang="ru-RU" sz="2000" b="1">
                <a:solidFill>
                  <a:srgbClr val="000099"/>
                </a:solidFill>
              </a:rPr>
              <a:t>С 1 января 2007г. пункт 22.9 Правил дорожного движения РФ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применяется в полном объеме</a:t>
            </a:r>
          </a:p>
        </p:txBody>
      </p:sp>
      <p:pic>
        <p:nvPicPr>
          <p:cNvPr id="126996" name="image_759658" descr="Детские автомобильные крес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2349500"/>
            <a:ext cx="6049962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41667" name="Text Box 3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004493EC-A1A0-4AC6-9609-0C898E6C90FD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40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41670" name="Text Box 6"/>
          <p:cNvSpPr txBox="1">
            <a:spLocks noChangeArrowheads="1"/>
          </p:cNvSpPr>
          <p:nvPr/>
        </p:nvSpPr>
        <p:spPr bwMode="auto">
          <a:xfrm>
            <a:off x="0" y="4581525"/>
            <a:ext cx="9144000" cy="20240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В Европе все детские автокресла обязательно проходят полный цикл испытаний на соответствие последнему Европейскому стандарту безопасности. Успешно выдержавшие тест получают сертификат, и на маркировке таких кресел ставится обозначение ECE R44/03.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      На его наличие стоит обращать внимание при покупке.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Также независимые краш-тесты разных кресел можно найти в сети. </a:t>
            </a:r>
          </a:p>
          <a:p>
            <a:pPr marL="342900" indent="-342900"/>
            <a:r>
              <a:rPr lang="ru-RU" b="1">
                <a:solidFill>
                  <a:srgbClr val="000099"/>
                </a:solidFill>
              </a:rPr>
              <a:t>Это тоже может быть ориентиром в приобретении.</a:t>
            </a:r>
          </a:p>
        </p:txBody>
      </p:sp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323850" y="1125538"/>
            <a:ext cx="8640763" cy="1200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b="1">
                <a:solidFill>
                  <a:srgbClr val="000099"/>
                </a:solidFill>
              </a:rPr>
              <a:t>Можно и нужно. Сейчас в сети не составит труда найти результаты серьезных краш-тестов детских кресел, проводимых авторитетными организациями, где дается внятный и точный комментарий по уровню безопасности каждой из испытанных моделей.</a:t>
            </a:r>
            <a:r>
              <a:rPr lang="ru-RU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827088" y="333375"/>
            <a:ext cx="7339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Можно ли ориентироваться на результаты краш-тестов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при выборе кресла?</a:t>
            </a:r>
          </a:p>
        </p:txBody>
      </p:sp>
      <p:pic>
        <p:nvPicPr>
          <p:cNvPr id="241675" name="image_759657" descr="В Европе все детские автокресла обязательно проходят полный цикл испытаний на соответствие последнему Европейскому стандарту безопасности. Успешно выдержавшие тест получают сертификат, и на маркировке таких кресел ставится обозначение ECE R44/03. На его 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2492375"/>
            <a:ext cx="28575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76" name="image_759656" descr="В Европе все детские автокресла обязательно проходят полный цикл испытаний на соответствие последнему Европейскому стандарту безопасности. Успешно выдержавшие тест получают сертификат, и на маркировке таких кресел ставится обозначение ECE R44/03. На его 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2492375"/>
            <a:ext cx="2808287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179388" y="3068638"/>
            <a:ext cx="2555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Есть ли сертификация детских сидений?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42691" name="Text Box 3"/>
          <p:cNvSpPr txBox="1">
            <a:spLocks noChangeArrowheads="1"/>
          </p:cNvSpPr>
          <p:nvPr/>
        </p:nvSpPr>
        <p:spPr bwMode="auto">
          <a:xfrm>
            <a:off x="8458200" y="647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7B82C08D-C90F-4718-A726-8742913BF876}" type="slidenum">
              <a:rPr lang="ru-RU" sz="2400">
                <a:latin typeface="Times New Roman" pitchFamily="18" charset="0"/>
              </a:rPr>
              <a:pPr>
                <a:spcBef>
                  <a:spcPct val="50000"/>
                </a:spcBef>
              </a:pPr>
              <a:t>41</a:t>
            </a:fld>
            <a:endParaRPr lang="ru-RU" sz="2400">
              <a:latin typeface="Times New Roman" pitchFamily="18" charset="0"/>
            </a:endParaRP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5292725" y="6529388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242697" name="Text Box 9"/>
          <p:cNvSpPr txBox="1">
            <a:spLocks noChangeArrowheads="1"/>
          </p:cNvSpPr>
          <p:nvPr/>
        </p:nvSpPr>
        <p:spPr bwMode="auto">
          <a:xfrm>
            <a:off x="2339975" y="476250"/>
            <a:ext cx="4537075" cy="40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000099"/>
                </a:solidFill>
              </a:rPr>
              <a:t>Детские автомобильные кресла</a:t>
            </a:r>
          </a:p>
        </p:txBody>
      </p:sp>
      <p:pic>
        <p:nvPicPr>
          <p:cNvPr id="242699" name="image_759660" descr="Детские автомобильные крес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052513"/>
            <a:ext cx="4103688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2700" name="image_759659" descr="Детские автомобильные кресл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052513"/>
            <a:ext cx="4032250" cy="270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2701" name="image_759658" descr="Детские автомобильные кресл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775" y="3933825"/>
            <a:ext cx="3816350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1389519-F255-4C55-A7A3-AD2ADEE0EF04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5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257800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50825" y="1700213"/>
            <a:ext cx="8569325" cy="1625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000099"/>
                </a:solidFill>
              </a:rPr>
              <a:t>Принципиальная необходимость фиксации ребенка в автомобиле в специальном ДУУ или штатным ремнем безопасности, в не на руках взрослого пассажира (родителя), обусловлена тем,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что при резком торможении (ударе) со скорости в 50 км/час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вес пассажира (ребенка) возрастает примерно в 30 раз.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395288" y="3789363"/>
            <a:ext cx="8351837" cy="2540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Именно поэтому перевозка ребенка на руках считается </a:t>
            </a:r>
          </a:p>
          <a:p>
            <a:pPr algn="ctr"/>
            <a:r>
              <a:rPr lang="ru-RU" sz="2000" b="1">
                <a:solidFill>
                  <a:srgbClr val="CC0000"/>
                </a:solidFill>
              </a:rPr>
              <a:t>самой опасной.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Так, если вес ребенка 10 кг, то в момент удара он будет весть уже около 300 кг.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Удержать его от резкого удара о переднее кресло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или о ветровое стекло практически невозможно.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Взрослый, держащий ребенка на руках,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в этом случае способен раздавить ребенка своим весом.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182563" y="765175"/>
            <a:ext cx="8961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0099"/>
                </a:solidFill>
              </a:rPr>
              <a:t>Необходимость фиксации ребенка в автомобиле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50" name="Rectangle 6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54625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/>
              <a:t> </a:t>
            </a:r>
            <a:r>
              <a:rPr lang="ru-RU" sz="3200" b="1">
                <a:solidFill>
                  <a:srgbClr val="000099"/>
                </a:solidFill>
              </a:rPr>
              <a:t>В соответствии с пунктом 22.9 Правил дорожного движения РФ </a:t>
            </a:r>
          </a:p>
          <a:p>
            <a:pPr algn="ctr"/>
            <a:r>
              <a:rPr lang="ru-RU" sz="3200" b="1" i="1">
                <a:solidFill>
                  <a:srgbClr val="000099"/>
                </a:solidFill>
              </a:rPr>
              <a:t>перевозка детей допускается </a:t>
            </a:r>
          </a:p>
          <a:p>
            <a:pPr algn="ctr"/>
            <a:r>
              <a:rPr lang="ru-RU" sz="3200" b="1" i="1">
                <a:solidFill>
                  <a:srgbClr val="000099"/>
                </a:solidFill>
              </a:rPr>
              <a:t>при условии обеспечения их безопасности с учетом особенностей конструкции ТС,</a:t>
            </a:r>
          </a:p>
          <a:p>
            <a:pPr algn="ctr"/>
            <a:r>
              <a:rPr lang="ru-RU" sz="3200" b="1">
                <a:solidFill>
                  <a:srgbClr val="000099"/>
                </a:solidFill>
              </a:rPr>
              <a:t>т.е. таким образом, </a:t>
            </a:r>
          </a:p>
          <a:p>
            <a:pPr algn="ctr"/>
            <a:r>
              <a:rPr lang="ru-RU" sz="3200" b="1">
                <a:solidFill>
                  <a:srgbClr val="000099"/>
                </a:solidFill>
              </a:rPr>
              <a:t>чтобы в случае резкого торможения, столкновения или опрокидывания ТС </a:t>
            </a:r>
          </a:p>
          <a:p>
            <a:pPr algn="ctr"/>
            <a:r>
              <a:rPr lang="ru-RU" sz="3200" b="1">
                <a:solidFill>
                  <a:srgbClr val="CC0000"/>
                </a:solidFill>
              </a:rPr>
              <a:t>была исключена или уменьшена </a:t>
            </a:r>
          </a:p>
          <a:p>
            <a:pPr algn="ctr"/>
            <a:r>
              <a:rPr lang="ru-RU" sz="3200" b="1">
                <a:solidFill>
                  <a:srgbClr val="CC0000"/>
                </a:solidFill>
              </a:rPr>
              <a:t>опасность ранения ребенка </a:t>
            </a:r>
          </a:p>
          <a:p>
            <a:pPr algn="ctr"/>
            <a:r>
              <a:rPr lang="ru-RU" sz="3200" b="1">
                <a:solidFill>
                  <a:srgbClr val="CC0000"/>
                </a:solidFill>
              </a:rPr>
              <a:t>путем ограничения подвижности его тела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811938D9-0AA0-499C-9AAF-491223EA3A47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7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067175" y="1352550"/>
            <a:ext cx="4932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>
              <a:latin typeface="Verdana" pitchFamily="34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5257800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0" y="476250"/>
            <a:ext cx="7416800" cy="40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</a:rPr>
              <a:t>Ограничение подвижности ребенка осуществляется: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50825" y="1052513"/>
            <a:ext cx="7920038" cy="12303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sz="2000" b="1"/>
              <a:t> </a:t>
            </a:r>
            <a:r>
              <a:rPr lang="ru-RU" sz="2000" b="1">
                <a:solidFill>
                  <a:srgbClr val="000099"/>
                </a:solidFill>
              </a:rPr>
              <a:t>посредством применения специального ДУУ:</a:t>
            </a:r>
          </a:p>
          <a:p>
            <a:pPr algn="just"/>
            <a:r>
              <a:rPr lang="ru-RU" b="1">
                <a:solidFill>
                  <a:srgbClr val="000099"/>
                </a:solidFill>
              </a:rPr>
              <a:t>       - детская люлька, </a:t>
            </a:r>
          </a:p>
          <a:p>
            <a:pPr algn="just"/>
            <a:r>
              <a:rPr lang="ru-RU" b="1">
                <a:solidFill>
                  <a:srgbClr val="000099"/>
                </a:solidFill>
              </a:rPr>
              <a:t>       - съемное детское кресло, </a:t>
            </a:r>
          </a:p>
          <a:p>
            <a:pPr algn="just"/>
            <a:r>
              <a:rPr lang="ru-RU" b="1">
                <a:solidFill>
                  <a:srgbClr val="000099"/>
                </a:solidFill>
              </a:rPr>
              <a:t>       - дополнительное сиденье и/или противоударный экран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68313" y="2420938"/>
            <a:ext cx="6624637" cy="406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000099"/>
                </a:solidFill>
              </a:rPr>
              <a:t>штатного ремня безопасности автомобиля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755650" y="2924175"/>
            <a:ext cx="8388350" cy="34274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Иных средств,</a:t>
            </a:r>
            <a:r>
              <a:rPr lang="ru-RU" b="1">
                <a:solidFill>
                  <a:srgbClr val="000099"/>
                </a:solidFill>
              </a:rPr>
              <a:t> позволяющих пристегнуть ребенка с помощью </a:t>
            </a:r>
          </a:p>
          <a:p>
            <a:r>
              <a:rPr lang="ru-RU" b="1">
                <a:solidFill>
                  <a:srgbClr val="000099"/>
                </a:solidFill>
              </a:rPr>
              <a:t>штатных ремней безопасности автомобиля, упомянутых в пункте </a:t>
            </a:r>
          </a:p>
          <a:p>
            <a:r>
              <a:rPr lang="ru-RU" b="1">
                <a:solidFill>
                  <a:srgbClr val="000099"/>
                </a:solidFill>
              </a:rPr>
              <a:t>22.9 ПДД.</a:t>
            </a:r>
          </a:p>
          <a:p>
            <a:r>
              <a:rPr lang="ru-RU" b="1">
                <a:solidFill>
                  <a:srgbClr val="000099"/>
                </a:solidFill>
              </a:rPr>
              <a:t>             Под иными средствами понимаются: </a:t>
            </a:r>
          </a:p>
          <a:p>
            <a:r>
              <a:rPr lang="ru-RU" b="1">
                <a:solidFill>
                  <a:srgbClr val="000099"/>
                </a:solidFill>
              </a:rPr>
              <a:t>        - специальная подушка для сидения, </a:t>
            </a:r>
          </a:p>
          <a:p>
            <a:r>
              <a:rPr lang="ru-RU" b="1">
                <a:solidFill>
                  <a:srgbClr val="000099"/>
                </a:solidFill>
              </a:rPr>
              <a:t>        - дополнительное сиденье, </a:t>
            </a:r>
          </a:p>
          <a:p>
            <a:r>
              <a:rPr lang="ru-RU" b="1">
                <a:solidFill>
                  <a:srgbClr val="000099"/>
                </a:solidFill>
              </a:rPr>
              <a:t>        - приспособление для направления специальным образом ремня безопасности и т.п., </a:t>
            </a:r>
          </a:p>
          <a:p>
            <a:r>
              <a:rPr lang="ru-RU" b="1">
                <a:solidFill>
                  <a:srgbClr val="000099"/>
                </a:solidFill>
              </a:rPr>
              <a:t>позволяющие использовать для фиксации ребенка в транспортном </a:t>
            </a:r>
          </a:p>
          <a:p>
            <a:r>
              <a:rPr lang="ru-RU" b="1">
                <a:solidFill>
                  <a:srgbClr val="000099"/>
                </a:solidFill>
              </a:rPr>
              <a:t>средстве штатные ремни безопасности. </a:t>
            </a:r>
          </a:p>
          <a:p>
            <a:r>
              <a:rPr lang="ru-RU" b="1">
                <a:solidFill>
                  <a:srgbClr val="000099"/>
                </a:solidFill>
              </a:rPr>
              <a:t>           При этом диагональная ветвь ремня должна проходить через плечо и грудную клетку ребенка и не соскальзывать на шею.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 академия постдипломного педагогического образования 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B64A49ED-1F69-4D8A-AFB3-20179AB98435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8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5257800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23850" y="404813"/>
            <a:ext cx="8424863" cy="1930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Требования пункта 22.9 ПДД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распространяются исключительно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на владельцев транспортных средств,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оборудованных ремнями безопасности,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если их установка предусмотрена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конструкцией конкретного транспортного средства</a:t>
            </a:r>
            <a:r>
              <a:rPr lang="ru-RU" sz="200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250825" y="2565400"/>
            <a:ext cx="8640763" cy="38750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</a:rPr>
              <a:t>Требования к ДУУ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для перевозки детей в легковых автомобилях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установлены Правилами ЕЭК ООН №44 </a:t>
            </a:r>
            <a:r>
              <a:rPr lang="ru-RU" sz="2400" b="1">
                <a:solidFill>
                  <a:srgbClr val="CC0000"/>
                </a:solidFill>
              </a:rPr>
              <a:t>«Единообразные предписания, касающиеся официального утверждения </a:t>
            </a:r>
          </a:p>
          <a:p>
            <a:pPr algn="ctr"/>
            <a:r>
              <a:rPr lang="ru-RU" sz="2400" b="1">
                <a:solidFill>
                  <a:srgbClr val="CC0000"/>
                </a:solidFill>
              </a:rPr>
              <a:t>удерживающих устройств для детей, </a:t>
            </a:r>
          </a:p>
          <a:p>
            <a:pPr algn="ctr"/>
            <a:r>
              <a:rPr lang="ru-RU" sz="2400" b="1">
                <a:solidFill>
                  <a:srgbClr val="CC0000"/>
                </a:solidFill>
              </a:rPr>
              <a:t>находящихся в автотранспортных средствах»</a:t>
            </a:r>
            <a:r>
              <a:rPr lang="ru-RU" sz="2400" b="1">
                <a:solidFill>
                  <a:srgbClr val="000099"/>
                </a:solidFill>
              </a:rPr>
              <a:t> </a:t>
            </a:r>
          </a:p>
          <a:p>
            <a:pPr algn="ctr"/>
            <a:endParaRPr lang="ru-RU" sz="800" b="1">
              <a:solidFill>
                <a:srgbClr val="000099"/>
              </a:solidFill>
            </a:endParaRP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утверждены приказом Ростехрегулирования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№118-ст от 20.12.2005 года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</a:rPr>
              <a:t>с датой введения в действие с 1 января 2007 года.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6534150"/>
            <a:ext cx="9144000" cy="32385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99FF3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207662" tIns="11329" rIns="207662" bIns="47951" anchor="ctr"/>
          <a:lstStyle/>
          <a:p>
            <a:pPr defTabSz="958850" eaLnBrk="0" hangingPunct="0"/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Санкт-Петербургская</a:t>
            </a:r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6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академия постдипломного педагогического образования</a:t>
            </a:r>
            <a:r>
              <a:rPr lang="ru-RU" sz="16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8675688" y="6477000"/>
            <a:ext cx="468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80C63AC8-2E7D-4884-B9A1-51AC52CD6B6A}" type="slidenum">
              <a:rPr lang="ru-RU" sz="2000">
                <a:latin typeface="Times New Roman" pitchFamily="18" charset="0"/>
              </a:rPr>
              <a:pPr>
                <a:spcBef>
                  <a:spcPct val="50000"/>
                </a:spcBef>
              </a:pPr>
              <a:t>9</a:t>
            </a:fld>
            <a:endParaRPr lang="ru-RU" sz="2000">
              <a:latin typeface="Times New Roman" pitchFamily="18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257800" y="6553200"/>
            <a:ext cx="3352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 b="1">
              <a:latin typeface="Times New Roman" pitchFamily="18" charset="0"/>
            </a:endParaRP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0" y="549275"/>
            <a:ext cx="9144000" cy="101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0099"/>
                </a:solidFill>
              </a:rPr>
              <a:t>Стандарт</a:t>
            </a:r>
            <a:r>
              <a:rPr lang="ru-RU" sz="2000" b="1"/>
              <a:t> </a:t>
            </a:r>
            <a:r>
              <a:rPr lang="ru-RU" sz="2000" b="1">
                <a:solidFill>
                  <a:srgbClr val="CC0000"/>
                </a:solidFill>
              </a:rPr>
              <a:t>классифицирует </a:t>
            </a:r>
            <a:r>
              <a:rPr lang="ru-RU" sz="2000" b="1">
                <a:solidFill>
                  <a:srgbClr val="000099"/>
                </a:solidFill>
              </a:rPr>
              <a:t>удерживающие устройства для детей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и</a:t>
            </a:r>
            <a:r>
              <a:rPr lang="ru-RU" sz="2000" b="1"/>
              <a:t> </a:t>
            </a:r>
            <a:r>
              <a:rPr lang="ru-RU" sz="2000" b="1">
                <a:solidFill>
                  <a:srgbClr val="CC0000"/>
                </a:solidFill>
              </a:rPr>
              <a:t>устанавливает требования</a:t>
            </a:r>
            <a:r>
              <a:rPr lang="ru-RU" sz="2000" b="1"/>
              <a:t> </a:t>
            </a:r>
          </a:p>
          <a:p>
            <a:pPr algn="ctr"/>
            <a:r>
              <a:rPr lang="ru-RU" sz="2000" b="1">
                <a:solidFill>
                  <a:srgbClr val="000099"/>
                </a:solidFill>
              </a:rPr>
              <a:t>к ним в зависимости от конструкции устройств и веса ребенка.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1476375" y="1773238"/>
            <a:ext cx="6624638" cy="9255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C0000"/>
                </a:solidFill>
              </a:rPr>
              <a:t>В соответствии с нормами Федерального закона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«О техническом регулировании» </a:t>
            </a:r>
          </a:p>
          <a:p>
            <a:pPr algn="ctr"/>
            <a:r>
              <a:rPr lang="ru-RU" b="1">
                <a:solidFill>
                  <a:srgbClr val="CC0000"/>
                </a:solidFill>
              </a:rPr>
              <a:t>данный стандарт носит добровольный характер.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250825" y="2924175"/>
            <a:ext cx="8569325" cy="17494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just"/>
            <a:r>
              <a:rPr lang="ru-RU" b="1">
                <a:solidFill>
                  <a:srgbClr val="000099"/>
                </a:solidFill>
              </a:rPr>
              <a:t>Требования к автотранспортным средствам, получающим одобрение типа транспортного средства и допускаемым на этом основании к эксплуатации в Российской Федерации, установлены в </a:t>
            </a:r>
            <a:r>
              <a:rPr lang="ru-RU" b="1">
                <a:solidFill>
                  <a:srgbClr val="CC0000"/>
                </a:solidFill>
              </a:rPr>
              <a:t>«Правилах по проведению работ о Системе сертификации механических транспортных средств и прицепов»,</a:t>
            </a:r>
            <a:r>
              <a:rPr lang="ru-RU" b="1">
                <a:solidFill>
                  <a:srgbClr val="000099"/>
                </a:solidFill>
              </a:rPr>
              <a:t> утвержденных Постановлением Госстандарта России от 1 апреля 1998 года №19.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250825" y="4941888"/>
            <a:ext cx="8893175" cy="14747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В этих </a:t>
            </a:r>
            <a:r>
              <a:rPr lang="ru-RU" b="1">
                <a:solidFill>
                  <a:srgbClr val="CC0000"/>
                </a:solidFill>
              </a:rPr>
              <a:t>«Правилах»</a:t>
            </a:r>
            <a:r>
              <a:rPr lang="ru-RU" b="1">
                <a:solidFill>
                  <a:srgbClr val="000099"/>
                </a:solidFill>
              </a:rPr>
              <a:t> отсутствует упоминание о Правилах ЕЭК ООН 44 как нормативном документе,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соответствие которому обязательно для сертифицируемого ТС, </a:t>
            </a:r>
          </a:p>
          <a:p>
            <a:pPr algn="ctr"/>
            <a:r>
              <a:rPr lang="ru-RU" b="1">
                <a:solidFill>
                  <a:srgbClr val="000099"/>
                </a:solidFill>
              </a:rPr>
              <a:t>поскольку к моменту утверждения «Правил» Российская Федерация еще не присоединилась в правилам ЕЭК ООН №44.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4004</Words>
  <Application>Microsoft Office PowerPoint</Application>
  <PresentationFormat>Экран (4:3)</PresentationFormat>
  <Paragraphs>490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5" baseType="lpstr">
      <vt:lpstr>Arial</vt:lpstr>
      <vt:lpstr>Times New Roman</vt:lpstr>
      <vt:lpstr>Verdana</vt:lpstr>
      <vt:lpstr>Оформление по умолчанию</vt:lpstr>
      <vt:lpstr>Использование  удерживающих устройств  и кресел  при  перевозке детей  автомобильным транспортом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Academia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Dmitry</dc:creator>
  <cp:lastModifiedBy>User</cp:lastModifiedBy>
  <cp:revision>107</cp:revision>
  <dcterms:created xsi:type="dcterms:W3CDTF">2009-03-20T04:47:24Z</dcterms:created>
  <dcterms:modified xsi:type="dcterms:W3CDTF">2015-04-02T15:11:31Z</dcterms:modified>
</cp:coreProperties>
</file>