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60"/>
  </p:notesMasterIdLst>
  <p:handoutMasterIdLst>
    <p:handoutMasterId r:id="rId61"/>
  </p:handoutMasterIdLst>
  <p:sldIdLst>
    <p:sldId id="557" r:id="rId2"/>
    <p:sldId id="696" r:id="rId3"/>
    <p:sldId id="638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713" r:id="rId15"/>
    <p:sldId id="650" r:id="rId16"/>
    <p:sldId id="651" r:id="rId17"/>
    <p:sldId id="714" r:id="rId18"/>
    <p:sldId id="658" r:id="rId19"/>
    <p:sldId id="662" r:id="rId20"/>
    <p:sldId id="663" r:id="rId21"/>
    <p:sldId id="664" r:id="rId22"/>
    <p:sldId id="668" r:id="rId23"/>
    <p:sldId id="669" r:id="rId24"/>
    <p:sldId id="665" r:id="rId25"/>
    <p:sldId id="666" r:id="rId26"/>
    <p:sldId id="670" r:id="rId27"/>
    <p:sldId id="667" r:id="rId28"/>
    <p:sldId id="672" r:id="rId29"/>
    <p:sldId id="560" r:id="rId30"/>
    <p:sldId id="494" r:id="rId31"/>
    <p:sldId id="673" r:id="rId32"/>
    <p:sldId id="377" r:id="rId33"/>
    <p:sldId id="674" r:id="rId34"/>
    <p:sldId id="676" r:id="rId35"/>
    <p:sldId id="677" r:id="rId36"/>
    <p:sldId id="678" r:id="rId37"/>
    <p:sldId id="679" r:id="rId38"/>
    <p:sldId id="680" r:id="rId39"/>
    <p:sldId id="681" r:id="rId40"/>
    <p:sldId id="682" r:id="rId41"/>
    <p:sldId id="683" r:id="rId42"/>
    <p:sldId id="684" r:id="rId43"/>
    <p:sldId id="685" r:id="rId44"/>
    <p:sldId id="686" r:id="rId45"/>
    <p:sldId id="687" r:id="rId46"/>
    <p:sldId id="688" r:id="rId47"/>
    <p:sldId id="712" r:id="rId48"/>
    <p:sldId id="715" r:id="rId49"/>
    <p:sldId id="689" r:id="rId50"/>
    <p:sldId id="690" r:id="rId51"/>
    <p:sldId id="695" r:id="rId52"/>
    <p:sldId id="691" r:id="rId53"/>
    <p:sldId id="692" r:id="rId54"/>
    <p:sldId id="694" r:id="rId55"/>
    <p:sldId id="700" r:id="rId56"/>
    <p:sldId id="701" r:id="rId57"/>
    <p:sldId id="704" r:id="rId58"/>
    <p:sldId id="711" r:id="rId59"/>
  </p:sldIdLst>
  <p:sldSz cx="9144000" cy="6858000" type="screen4x3"/>
  <p:notesSz cx="6791325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DA7"/>
    <a:srgbClr val="166824"/>
    <a:srgbClr val="606060"/>
    <a:srgbClr val="005E9E"/>
    <a:srgbClr val="700000"/>
    <a:srgbClr val="088DCF"/>
    <a:srgbClr val="35688B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6433" autoAdjust="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5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30F6C840-82E5-4CEB-84AF-1E6463118C7F}" type="presOf" srcId="{917E6BA8-0C1E-406C-B165-93C444AC0EA6}" destId="{788DE7EA-8151-433E-9A29-F971008ACF32}" srcOrd="0" destOrd="0" presId="urn:microsoft.com/office/officeart/2008/layout/VerticalCurvedList"/>
    <dgm:cxn modelId="{143D9817-8AC6-4386-B56B-EE66FDDBF284}" type="presOf" srcId="{B3AED41D-EEFC-4517-82B5-4639EF56EAEC}" destId="{A6B5C9B7-8FC9-4AAD-981B-094955304E30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533B264B-80D6-401C-B7D7-AFB2DC2166BA}" type="presOf" srcId="{63F19D68-268C-4270-968F-4C7D27807E17}" destId="{13A73652-8A7E-4716-A5B6-E11F7DA730D0}" srcOrd="0" destOrd="0" presId="urn:microsoft.com/office/officeart/2008/layout/VerticalCurvedList"/>
    <dgm:cxn modelId="{1DF5E307-A121-42E2-9D97-47F633C8993C}" type="presOf" srcId="{593C6D82-A192-4CB0-8883-8A1355638719}" destId="{87F9F038-CA96-4D8D-BFC2-18B32A7646D3}" srcOrd="0" destOrd="0" presId="urn:microsoft.com/office/officeart/2008/layout/VerticalCurvedList"/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D2B836A4-15D5-4166-8631-6B596EB222DF}" type="presOf" srcId="{22FBD166-6E0E-4AA9-B703-B07D894919BA}" destId="{8B86A52F-B728-4C31-AC13-F60CBD136EA4}" srcOrd="0" destOrd="0" presId="urn:microsoft.com/office/officeart/2008/layout/VerticalCurvedList"/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9B5754C4-FD68-4AA7-8AAB-29347E727C5A}" type="presOf" srcId="{463D68AE-6714-443C-AC01-D138E59D4BAE}" destId="{F1D58FB6-540C-4DEF-823F-F9940F1B5367}" srcOrd="0" destOrd="0" presId="urn:microsoft.com/office/officeart/2008/layout/VerticalCurvedList"/>
    <dgm:cxn modelId="{1BCB05F2-99F7-4B10-BEEE-F7BD855481B7}" type="presParOf" srcId="{A6B5C9B7-8FC9-4AAD-981B-094955304E30}" destId="{C64DCA4F-D721-458C-A135-C0283A0CDA45}" srcOrd="0" destOrd="0" presId="urn:microsoft.com/office/officeart/2008/layout/VerticalCurvedList"/>
    <dgm:cxn modelId="{035F9156-D647-4238-BE50-81391A845E90}" type="presParOf" srcId="{C64DCA4F-D721-458C-A135-C0283A0CDA45}" destId="{52937988-0696-4233-A6B7-6175B57DDA75}" srcOrd="0" destOrd="0" presId="urn:microsoft.com/office/officeart/2008/layout/VerticalCurvedList"/>
    <dgm:cxn modelId="{04CEAD33-3738-45FE-9996-351DFD163DED}" type="presParOf" srcId="{52937988-0696-4233-A6B7-6175B57DDA75}" destId="{06B6002D-C008-43CC-8ADB-95430355A0C3}" srcOrd="0" destOrd="0" presId="urn:microsoft.com/office/officeart/2008/layout/VerticalCurvedList"/>
    <dgm:cxn modelId="{8E04A2B8-76EB-4900-85FB-CDF8176A81C4}" type="presParOf" srcId="{52937988-0696-4233-A6B7-6175B57DDA75}" destId="{13A73652-8A7E-4716-A5B6-E11F7DA730D0}" srcOrd="1" destOrd="0" presId="urn:microsoft.com/office/officeart/2008/layout/VerticalCurvedList"/>
    <dgm:cxn modelId="{5853CDA6-53AA-4F5A-A513-C0D5B31112C6}" type="presParOf" srcId="{52937988-0696-4233-A6B7-6175B57DDA75}" destId="{511BEF5D-AFEB-4926-8505-06EFC24C0733}" srcOrd="2" destOrd="0" presId="urn:microsoft.com/office/officeart/2008/layout/VerticalCurvedList"/>
    <dgm:cxn modelId="{2F2E1027-6B1D-4B87-86BF-3A1BCE327595}" type="presParOf" srcId="{52937988-0696-4233-A6B7-6175B57DDA75}" destId="{3088C224-52CD-4E7D-B749-FFDA246B4CBD}" srcOrd="3" destOrd="0" presId="urn:microsoft.com/office/officeart/2008/layout/VerticalCurvedList"/>
    <dgm:cxn modelId="{465DD174-C92F-4FD2-950C-71C2FF522E3B}" type="presParOf" srcId="{C64DCA4F-D721-458C-A135-C0283A0CDA45}" destId="{8B86A52F-B728-4C31-AC13-F60CBD136EA4}" srcOrd="1" destOrd="0" presId="urn:microsoft.com/office/officeart/2008/layout/VerticalCurvedList"/>
    <dgm:cxn modelId="{6E3E04F8-22AF-43A3-9E13-84278E58B563}" type="presParOf" srcId="{C64DCA4F-D721-458C-A135-C0283A0CDA45}" destId="{0DDA1476-788A-4FD5-AAF4-2347324DDC1A}" srcOrd="2" destOrd="0" presId="urn:microsoft.com/office/officeart/2008/layout/VerticalCurvedList"/>
    <dgm:cxn modelId="{9B6AC855-BB1A-40D8-B5F2-0784A17D40DB}" type="presParOf" srcId="{0DDA1476-788A-4FD5-AAF4-2347324DDC1A}" destId="{D917397D-47F2-4934-9E3A-892B7A17BD85}" srcOrd="0" destOrd="0" presId="urn:microsoft.com/office/officeart/2008/layout/VerticalCurvedList"/>
    <dgm:cxn modelId="{FAFEB18C-05BF-4212-9144-A4BAB754B54C}" type="presParOf" srcId="{C64DCA4F-D721-458C-A135-C0283A0CDA45}" destId="{F1D58FB6-540C-4DEF-823F-F9940F1B5367}" srcOrd="3" destOrd="0" presId="urn:microsoft.com/office/officeart/2008/layout/VerticalCurvedList"/>
    <dgm:cxn modelId="{62A14CCC-93F9-4510-BB42-2150082626D4}" type="presParOf" srcId="{C64DCA4F-D721-458C-A135-C0283A0CDA45}" destId="{2F60E99A-9E37-448D-882C-20CDE15749E9}" srcOrd="4" destOrd="0" presId="urn:microsoft.com/office/officeart/2008/layout/VerticalCurvedList"/>
    <dgm:cxn modelId="{19831F52-6B50-4F90-84F3-964CF9FF804B}" type="presParOf" srcId="{2F60E99A-9E37-448D-882C-20CDE15749E9}" destId="{B3E1F70D-2F88-4796-B6F2-12B93D2B5A3B}" srcOrd="0" destOrd="0" presId="urn:microsoft.com/office/officeart/2008/layout/VerticalCurvedList"/>
    <dgm:cxn modelId="{A9309FA2-285F-4B7F-B9A9-41A072955518}" type="presParOf" srcId="{C64DCA4F-D721-458C-A135-C0283A0CDA45}" destId="{87F9F038-CA96-4D8D-BFC2-18B32A7646D3}" srcOrd="5" destOrd="0" presId="urn:microsoft.com/office/officeart/2008/layout/VerticalCurvedList"/>
    <dgm:cxn modelId="{A7264D76-62A4-43EB-AF75-B2500A53106B}" type="presParOf" srcId="{C64DCA4F-D721-458C-A135-C0283A0CDA45}" destId="{9F0B290D-70B3-4FBB-94B6-6570E9C81829}" srcOrd="6" destOrd="0" presId="urn:microsoft.com/office/officeart/2008/layout/VerticalCurvedList"/>
    <dgm:cxn modelId="{FB6FEC67-A867-4A8C-9772-3F3AB5352B03}" type="presParOf" srcId="{9F0B290D-70B3-4FBB-94B6-6570E9C81829}" destId="{289A44BC-0290-4C7C-8BFF-D24A273860C4}" srcOrd="0" destOrd="0" presId="urn:microsoft.com/office/officeart/2008/layout/VerticalCurvedList"/>
    <dgm:cxn modelId="{931D4BC7-11E4-4ECE-AA99-FC2729D2E976}" type="presParOf" srcId="{C64DCA4F-D721-458C-A135-C0283A0CDA45}" destId="{788DE7EA-8151-433E-9A29-F971008ACF32}" srcOrd="7" destOrd="0" presId="urn:microsoft.com/office/officeart/2008/layout/VerticalCurvedList"/>
    <dgm:cxn modelId="{DEF67693-DC7F-43A8-9F95-4042E9B62F91}" type="presParOf" srcId="{C64DCA4F-D721-458C-A135-C0283A0CDA45}" destId="{688ED573-EEC9-4FBE-9EE1-ED2FEAE0339B}" srcOrd="8" destOrd="0" presId="urn:microsoft.com/office/officeart/2008/layout/VerticalCurvedList"/>
    <dgm:cxn modelId="{A5DAE2D6-F159-4BB1-BD48-05310AA52F2B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1330939C-D7D2-432F-B67A-E1CCB26FD2BE}" type="presOf" srcId="{22FBD166-6E0E-4AA9-B703-B07D894919BA}" destId="{8B86A52F-B728-4C31-AC13-F60CBD136EA4}" srcOrd="0" destOrd="0" presId="urn:microsoft.com/office/officeart/2008/layout/VerticalCurvedList"/>
    <dgm:cxn modelId="{AC08626C-6F18-4AEC-B9CC-A8B2E3AFF35A}" type="presOf" srcId="{63F19D68-268C-4270-968F-4C7D27807E17}" destId="{13A73652-8A7E-4716-A5B6-E11F7DA730D0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D94BDC01-C1DC-4EED-B887-8DA49F295398}" type="presOf" srcId="{B3AED41D-EEFC-4517-82B5-4639EF56EAEC}" destId="{A6B5C9B7-8FC9-4AAD-981B-094955304E30}" srcOrd="0" destOrd="0" presId="urn:microsoft.com/office/officeart/2008/layout/VerticalCurvedList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B2138D0F-AFB1-47DD-BE8B-EC48AEA309ED}" type="presOf" srcId="{463D68AE-6714-443C-AC01-D138E59D4BAE}" destId="{F1D58FB6-540C-4DEF-823F-F9940F1B5367}" srcOrd="0" destOrd="0" presId="urn:microsoft.com/office/officeart/2008/layout/VerticalCurvedList"/>
    <dgm:cxn modelId="{E820842B-2F1C-4E59-B7C9-35FF96B35501}" type="presOf" srcId="{917E6BA8-0C1E-406C-B165-93C444AC0EA6}" destId="{788DE7EA-8151-433E-9A29-F971008ACF32}" srcOrd="0" destOrd="0" presId="urn:microsoft.com/office/officeart/2008/layout/VerticalCurvedList"/>
    <dgm:cxn modelId="{D8B01251-BADD-48E5-9296-8519C220FFC9}" type="presOf" srcId="{593C6D82-A192-4CB0-8883-8A1355638719}" destId="{87F9F038-CA96-4D8D-BFC2-18B32A7646D3}" srcOrd="0" destOrd="0" presId="urn:microsoft.com/office/officeart/2008/layout/VerticalCurvedList"/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89397E50-E5E9-4167-8D5F-4A2D706A74E2}" type="presParOf" srcId="{A6B5C9B7-8FC9-4AAD-981B-094955304E30}" destId="{C64DCA4F-D721-458C-A135-C0283A0CDA45}" srcOrd="0" destOrd="0" presId="urn:microsoft.com/office/officeart/2008/layout/VerticalCurvedList"/>
    <dgm:cxn modelId="{75CEFA3C-E306-4295-9A5A-17A0A7FC8272}" type="presParOf" srcId="{C64DCA4F-D721-458C-A135-C0283A0CDA45}" destId="{52937988-0696-4233-A6B7-6175B57DDA75}" srcOrd="0" destOrd="0" presId="urn:microsoft.com/office/officeart/2008/layout/VerticalCurvedList"/>
    <dgm:cxn modelId="{0CC2DEFE-80A5-4474-B024-BC7A301B4ED3}" type="presParOf" srcId="{52937988-0696-4233-A6B7-6175B57DDA75}" destId="{06B6002D-C008-43CC-8ADB-95430355A0C3}" srcOrd="0" destOrd="0" presId="urn:microsoft.com/office/officeart/2008/layout/VerticalCurvedList"/>
    <dgm:cxn modelId="{7CB0E96B-0C40-4FEE-B15D-0EFBE1239394}" type="presParOf" srcId="{52937988-0696-4233-A6B7-6175B57DDA75}" destId="{13A73652-8A7E-4716-A5B6-E11F7DA730D0}" srcOrd="1" destOrd="0" presId="urn:microsoft.com/office/officeart/2008/layout/VerticalCurvedList"/>
    <dgm:cxn modelId="{854A7020-D0B3-4E55-B025-19567357246F}" type="presParOf" srcId="{52937988-0696-4233-A6B7-6175B57DDA75}" destId="{511BEF5D-AFEB-4926-8505-06EFC24C0733}" srcOrd="2" destOrd="0" presId="urn:microsoft.com/office/officeart/2008/layout/VerticalCurvedList"/>
    <dgm:cxn modelId="{0217F3DF-EB1F-4E45-A98A-5B5D3F070798}" type="presParOf" srcId="{52937988-0696-4233-A6B7-6175B57DDA75}" destId="{3088C224-52CD-4E7D-B749-FFDA246B4CBD}" srcOrd="3" destOrd="0" presId="urn:microsoft.com/office/officeart/2008/layout/VerticalCurvedList"/>
    <dgm:cxn modelId="{880736AF-BE0D-4ECF-8419-FDEEDA3B037C}" type="presParOf" srcId="{C64DCA4F-D721-458C-A135-C0283A0CDA45}" destId="{8B86A52F-B728-4C31-AC13-F60CBD136EA4}" srcOrd="1" destOrd="0" presId="urn:microsoft.com/office/officeart/2008/layout/VerticalCurvedList"/>
    <dgm:cxn modelId="{26DBFACD-6C58-4129-9206-016F5306C285}" type="presParOf" srcId="{C64DCA4F-D721-458C-A135-C0283A0CDA45}" destId="{0DDA1476-788A-4FD5-AAF4-2347324DDC1A}" srcOrd="2" destOrd="0" presId="urn:microsoft.com/office/officeart/2008/layout/VerticalCurvedList"/>
    <dgm:cxn modelId="{C11B1761-F011-4D61-94BF-D76E2F8FBD49}" type="presParOf" srcId="{0DDA1476-788A-4FD5-AAF4-2347324DDC1A}" destId="{D917397D-47F2-4934-9E3A-892B7A17BD85}" srcOrd="0" destOrd="0" presId="urn:microsoft.com/office/officeart/2008/layout/VerticalCurvedList"/>
    <dgm:cxn modelId="{34DB2504-D2AB-4690-9502-FC3AF1BA157A}" type="presParOf" srcId="{C64DCA4F-D721-458C-A135-C0283A0CDA45}" destId="{F1D58FB6-540C-4DEF-823F-F9940F1B5367}" srcOrd="3" destOrd="0" presId="urn:microsoft.com/office/officeart/2008/layout/VerticalCurvedList"/>
    <dgm:cxn modelId="{ED4B8498-860A-4E9F-90FD-9DA306C248A6}" type="presParOf" srcId="{C64DCA4F-D721-458C-A135-C0283A0CDA45}" destId="{2F60E99A-9E37-448D-882C-20CDE15749E9}" srcOrd="4" destOrd="0" presId="urn:microsoft.com/office/officeart/2008/layout/VerticalCurvedList"/>
    <dgm:cxn modelId="{CCECD172-A172-456D-B845-439213612AB5}" type="presParOf" srcId="{2F60E99A-9E37-448D-882C-20CDE15749E9}" destId="{B3E1F70D-2F88-4796-B6F2-12B93D2B5A3B}" srcOrd="0" destOrd="0" presId="urn:microsoft.com/office/officeart/2008/layout/VerticalCurvedList"/>
    <dgm:cxn modelId="{A4ECC3FC-AE32-403C-97CB-0DABF59A6A99}" type="presParOf" srcId="{C64DCA4F-D721-458C-A135-C0283A0CDA45}" destId="{87F9F038-CA96-4D8D-BFC2-18B32A7646D3}" srcOrd="5" destOrd="0" presId="urn:microsoft.com/office/officeart/2008/layout/VerticalCurvedList"/>
    <dgm:cxn modelId="{DA7ECBFA-B1A0-4B8E-B859-731B4EF66EC0}" type="presParOf" srcId="{C64DCA4F-D721-458C-A135-C0283A0CDA45}" destId="{9F0B290D-70B3-4FBB-94B6-6570E9C81829}" srcOrd="6" destOrd="0" presId="urn:microsoft.com/office/officeart/2008/layout/VerticalCurvedList"/>
    <dgm:cxn modelId="{6AB41CEE-AC12-4F88-A529-EBDF871F62EE}" type="presParOf" srcId="{9F0B290D-70B3-4FBB-94B6-6570E9C81829}" destId="{289A44BC-0290-4C7C-8BFF-D24A273860C4}" srcOrd="0" destOrd="0" presId="urn:microsoft.com/office/officeart/2008/layout/VerticalCurvedList"/>
    <dgm:cxn modelId="{0319D08A-AD23-4D5B-8959-47EA77C3D140}" type="presParOf" srcId="{C64DCA4F-D721-458C-A135-C0283A0CDA45}" destId="{788DE7EA-8151-433E-9A29-F971008ACF32}" srcOrd="7" destOrd="0" presId="urn:microsoft.com/office/officeart/2008/layout/VerticalCurvedList"/>
    <dgm:cxn modelId="{7DABA51F-D8BD-4A9A-B8AE-E8D8A84015DC}" type="presParOf" srcId="{C64DCA4F-D721-458C-A135-C0283A0CDA45}" destId="{688ED573-EEC9-4FBE-9EE1-ED2FEAE0339B}" srcOrd="8" destOrd="0" presId="urn:microsoft.com/office/officeart/2008/layout/VerticalCurvedList"/>
    <dgm:cxn modelId="{6978459C-60A2-428D-A3D0-7E83E4A00156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5986B13A-9DE3-4CC3-BD84-62A06303E95D}" type="presOf" srcId="{B3AED41D-EEFC-4517-82B5-4639EF56EAEC}" destId="{A6B5C9B7-8FC9-4AAD-981B-094955304E30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039F4F0E-2D88-4418-BECB-72AC832E014C}" type="presOf" srcId="{463D68AE-6714-443C-AC01-D138E59D4BAE}" destId="{F1D58FB6-540C-4DEF-823F-F9940F1B5367}" srcOrd="0" destOrd="0" presId="urn:microsoft.com/office/officeart/2008/layout/VerticalCurvedList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87A58986-D4CB-4878-8AFC-6B81A845B2D1}" type="presOf" srcId="{63F19D68-268C-4270-968F-4C7D27807E17}" destId="{13A73652-8A7E-4716-A5B6-E11F7DA730D0}" srcOrd="0" destOrd="0" presId="urn:microsoft.com/office/officeart/2008/layout/VerticalCurvedList"/>
    <dgm:cxn modelId="{D09C4427-CEB5-4B34-AA86-848D3D78E0F2}" type="presOf" srcId="{917E6BA8-0C1E-406C-B165-93C444AC0EA6}" destId="{788DE7EA-8151-433E-9A29-F971008ACF32}" srcOrd="0" destOrd="0" presId="urn:microsoft.com/office/officeart/2008/layout/VerticalCurvedList"/>
    <dgm:cxn modelId="{7FEEDFC4-248D-4919-8D02-C06D33C8BF2E}" type="presOf" srcId="{22FBD166-6E0E-4AA9-B703-B07D894919BA}" destId="{8B86A52F-B728-4C31-AC13-F60CBD136EA4}" srcOrd="0" destOrd="0" presId="urn:microsoft.com/office/officeart/2008/layout/VerticalCurvedList"/>
    <dgm:cxn modelId="{659D888F-12F1-4EB4-8099-BD9795110D2B}" type="presOf" srcId="{593C6D82-A192-4CB0-8883-8A1355638719}" destId="{87F9F038-CA96-4D8D-BFC2-18B32A7646D3}" srcOrd="0" destOrd="0" presId="urn:microsoft.com/office/officeart/2008/layout/VerticalCurvedList"/>
    <dgm:cxn modelId="{48A96471-D752-4472-BDA9-64E4894672B9}" type="presParOf" srcId="{A6B5C9B7-8FC9-4AAD-981B-094955304E30}" destId="{C64DCA4F-D721-458C-A135-C0283A0CDA45}" srcOrd="0" destOrd="0" presId="urn:microsoft.com/office/officeart/2008/layout/VerticalCurvedList"/>
    <dgm:cxn modelId="{0471C4CD-35D8-4B80-8CCF-9A9E3E14F5BE}" type="presParOf" srcId="{C64DCA4F-D721-458C-A135-C0283A0CDA45}" destId="{52937988-0696-4233-A6B7-6175B57DDA75}" srcOrd="0" destOrd="0" presId="urn:microsoft.com/office/officeart/2008/layout/VerticalCurvedList"/>
    <dgm:cxn modelId="{6B73CA56-9FC5-4907-8D59-0F63DFA75E93}" type="presParOf" srcId="{52937988-0696-4233-A6B7-6175B57DDA75}" destId="{06B6002D-C008-43CC-8ADB-95430355A0C3}" srcOrd="0" destOrd="0" presId="urn:microsoft.com/office/officeart/2008/layout/VerticalCurvedList"/>
    <dgm:cxn modelId="{806132F7-E1E4-4193-8B33-5EB124078F4A}" type="presParOf" srcId="{52937988-0696-4233-A6B7-6175B57DDA75}" destId="{13A73652-8A7E-4716-A5B6-E11F7DA730D0}" srcOrd="1" destOrd="0" presId="urn:microsoft.com/office/officeart/2008/layout/VerticalCurvedList"/>
    <dgm:cxn modelId="{432E1251-165F-4F97-8F28-C9CFFA195BF4}" type="presParOf" srcId="{52937988-0696-4233-A6B7-6175B57DDA75}" destId="{511BEF5D-AFEB-4926-8505-06EFC24C0733}" srcOrd="2" destOrd="0" presId="urn:microsoft.com/office/officeart/2008/layout/VerticalCurvedList"/>
    <dgm:cxn modelId="{98CD0A72-EDC5-4060-88B9-CBF827EA4B54}" type="presParOf" srcId="{52937988-0696-4233-A6B7-6175B57DDA75}" destId="{3088C224-52CD-4E7D-B749-FFDA246B4CBD}" srcOrd="3" destOrd="0" presId="urn:microsoft.com/office/officeart/2008/layout/VerticalCurvedList"/>
    <dgm:cxn modelId="{3AA3B08C-901D-4912-B12B-DE2757404999}" type="presParOf" srcId="{C64DCA4F-D721-458C-A135-C0283A0CDA45}" destId="{8B86A52F-B728-4C31-AC13-F60CBD136EA4}" srcOrd="1" destOrd="0" presId="urn:microsoft.com/office/officeart/2008/layout/VerticalCurvedList"/>
    <dgm:cxn modelId="{33F1B5EA-C534-429C-A50F-7F109DB29A8D}" type="presParOf" srcId="{C64DCA4F-D721-458C-A135-C0283A0CDA45}" destId="{0DDA1476-788A-4FD5-AAF4-2347324DDC1A}" srcOrd="2" destOrd="0" presId="urn:microsoft.com/office/officeart/2008/layout/VerticalCurvedList"/>
    <dgm:cxn modelId="{C1BF7136-2661-4CB3-91E4-44D88CAEEB70}" type="presParOf" srcId="{0DDA1476-788A-4FD5-AAF4-2347324DDC1A}" destId="{D917397D-47F2-4934-9E3A-892B7A17BD85}" srcOrd="0" destOrd="0" presId="urn:microsoft.com/office/officeart/2008/layout/VerticalCurvedList"/>
    <dgm:cxn modelId="{8623B859-F811-46B5-85CB-1762C1DE31BB}" type="presParOf" srcId="{C64DCA4F-D721-458C-A135-C0283A0CDA45}" destId="{F1D58FB6-540C-4DEF-823F-F9940F1B5367}" srcOrd="3" destOrd="0" presId="urn:microsoft.com/office/officeart/2008/layout/VerticalCurvedList"/>
    <dgm:cxn modelId="{F4AFE393-07D7-4303-9F46-9B418A31DD0F}" type="presParOf" srcId="{C64DCA4F-D721-458C-A135-C0283A0CDA45}" destId="{2F60E99A-9E37-448D-882C-20CDE15749E9}" srcOrd="4" destOrd="0" presId="urn:microsoft.com/office/officeart/2008/layout/VerticalCurvedList"/>
    <dgm:cxn modelId="{A5B58144-387A-4EC7-BB56-543DAD201477}" type="presParOf" srcId="{2F60E99A-9E37-448D-882C-20CDE15749E9}" destId="{B3E1F70D-2F88-4796-B6F2-12B93D2B5A3B}" srcOrd="0" destOrd="0" presId="urn:microsoft.com/office/officeart/2008/layout/VerticalCurvedList"/>
    <dgm:cxn modelId="{D106A673-E5F2-4D9D-AF11-024099EE451A}" type="presParOf" srcId="{C64DCA4F-D721-458C-A135-C0283A0CDA45}" destId="{87F9F038-CA96-4D8D-BFC2-18B32A7646D3}" srcOrd="5" destOrd="0" presId="urn:microsoft.com/office/officeart/2008/layout/VerticalCurvedList"/>
    <dgm:cxn modelId="{9F4FF289-6CCB-4668-A712-D9650E28C924}" type="presParOf" srcId="{C64DCA4F-D721-458C-A135-C0283A0CDA45}" destId="{9F0B290D-70B3-4FBB-94B6-6570E9C81829}" srcOrd="6" destOrd="0" presId="urn:microsoft.com/office/officeart/2008/layout/VerticalCurvedList"/>
    <dgm:cxn modelId="{A277F20F-1CAA-40CD-B132-619D0C4F66E5}" type="presParOf" srcId="{9F0B290D-70B3-4FBB-94B6-6570E9C81829}" destId="{289A44BC-0290-4C7C-8BFF-D24A273860C4}" srcOrd="0" destOrd="0" presId="urn:microsoft.com/office/officeart/2008/layout/VerticalCurvedList"/>
    <dgm:cxn modelId="{089FF664-CFA8-41B8-9562-4149E76F37D3}" type="presParOf" srcId="{C64DCA4F-D721-458C-A135-C0283A0CDA45}" destId="{788DE7EA-8151-433E-9A29-F971008ACF32}" srcOrd="7" destOrd="0" presId="urn:microsoft.com/office/officeart/2008/layout/VerticalCurvedList"/>
    <dgm:cxn modelId="{89BCCFE6-26E3-4C95-9847-D8F19EBDB530}" type="presParOf" srcId="{C64DCA4F-D721-458C-A135-C0283A0CDA45}" destId="{688ED573-EEC9-4FBE-9EE1-ED2FEAE0339B}" srcOrd="8" destOrd="0" presId="urn:microsoft.com/office/officeart/2008/layout/VerticalCurvedList"/>
    <dgm:cxn modelId="{D7E2328B-B736-4721-A811-402E751D04A9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4DFB61B-C4AE-43DC-A66A-FB7BF44BB7BF}" type="presOf" srcId="{593C6D82-A192-4CB0-8883-8A1355638719}" destId="{87F9F038-CA96-4D8D-BFC2-18B32A7646D3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4F5702F1-D7D1-4EE3-A075-48335482E704}" type="presOf" srcId="{463D68AE-6714-443C-AC01-D138E59D4BAE}" destId="{F1D58FB6-540C-4DEF-823F-F9940F1B5367}" srcOrd="0" destOrd="0" presId="urn:microsoft.com/office/officeart/2008/layout/VerticalCurvedList"/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F00020CC-16C2-419E-9392-3CC08808047A}" type="presOf" srcId="{B3AED41D-EEFC-4517-82B5-4639EF56EAEC}" destId="{A6B5C9B7-8FC9-4AAD-981B-094955304E30}" srcOrd="0" destOrd="0" presId="urn:microsoft.com/office/officeart/2008/layout/VerticalCurvedList"/>
    <dgm:cxn modelId="{3F9B8779-90AB-402A-8C29-4AF12817B28D}" type="presOf" srcId="{917E6BA8-0C1E-406C-B165-93C444AC0EA6}" destId="{788DE7EA-8151-433E-9A29-F971008ACF32}" srcOrd="0" destOrd="0" presId="urn:microsoft.com/office/officeart/2008/layout/VerticalCurvedList"/>
    <dgm:cxn modelId="{2493A5C0-C8C9-480F-BA6C-D008BCACFBCD}" type="presOf" srcId="{22FBD166-6E0E-4AA9-B703-B07D894919BA}" destId="{8B86A52F-B728-4C31-AC13-F60CBD136EA4}" srcOrd="0" destOrd="0" presId="urn:microsoft.com/office/officeart/2008/layout/VerticalCurvedList"/>
    <dgm:cxn modelId="{B104C524-E0B1-4410-957B-80BFFE14AFAF}" type="presOf" srcId="{63F19D68-268C-4270-968F-4C7D27807E17}" destId="{13A73652-8A7E-4716-A5B6-E11F7DA730D0}" srcOrd="0" destOrd="0" presId="urn:microsoft.com/office/officeart/2008/layout/VerticalCurvedList"/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E077AA25-845A-4AE6-BA23-DD9B87C8BB09}" type="presParOf" srcId="{A6B5C9B7-8FC9-4AAD-981B-094955304E30}" destId="{C64DCA4F-D721-458C-A135-C0283A0CDA45}" srcOrd="0" destOrd="0" presId="urn:microsoft.com/office/officeart/2008/layout/VerticalCurvedList"/>
    <dgm:cxn modelId="{54A9D1CF-D516-4908-AB12-C22CF20DA2B4}" type="presParOf" srcId="{C64DCA4F-D721-458C-A135-C0283A0CDA45}" destId="{52937988-0696-4233-A6B7-6175B57DDA75}" srcOrd="0" destOrd="0" presId="urn:microsoft.com/office/officeart/2008/layout/VerticalCurvedList"/>
    <dgm:cxn modelId="{63B50835-1842-45CF-B9A0-C7E4BBCDE781}" type="presParOf" srcId="{52937988-0696-4233-A6B7-6175B57DDA75}" destId="{06B6002D-C008-43CC-8ADB-95430355A0C3}" srcOrd="0" destOrd="0" presId="urn:microsoft.com/office/officeart/2008/layout/VerticalCurvedList"/>
    <dgm:cxn modelId="{02497A97-063F-4E76-A926-8A6864436E0A}" type="presParOf" srcId="{52937988-0696-4233-A6B7-6175B57DDA75}" destId="{13A73652-8A7E-4716-A5B6-E11F7DA730D0}" srcOrd="1" destOrd="0" presId="urn:microsoft.com/office/officeart/2008/layout/VerticalCurvedList"/>
    <dgm:cxn modelId="{C8BDE5F0-B9D3-4A6C-8ACB-A1392371F858}" type="presParOf" srcId="{52937988-0696-4233-A6B7-6175B57DDA75}" destId="{511BEF5D-AFEB-4926-8505-06EFC24C0733}" srcOrd="2" destOrd="0" presId="urn:microsoft.com/office/officeart/2008/layout/VerticalCurvedList"/>
    <dgm:cxn modelId="{F5A3001C-C783-44B2-A02A-7D98F2458305}" type="presParOf" srcId="{52937988-0696-4233-A6B7-6175B57DDA75}" destId="{3088C224-52CD-4E7D-B749-FFDA246B4CBD}" srcOrd="3" destOrd="0" presId="urn:microsoft.com/office/officeart/2008/layout/VerticalCurvedList"/>
    <dgm:cxn modelId="{98CBE2C2-441E-438B-AF04-270236BD1192}" type="presParOf" srcId="{C64DCA4F-D721-458C-A135-C0283A0CDA45}" destId="{8B86A52F-B728-4C31-AC13-F60CBD136EA4}" srcOrd="1" destOrd="0" presId="urn:microsoft.com/office/officeart/2008/layout/VerticalCurvedList"/>
    <dgm:cxn modelId="{9189148B-7FC7-4E5B-BAF9-30F54E635730}" type="presParOf" srcId="{C64DCA4F-D721-458C-A135-C0283A0CDA45}" destId="{0DDA1476-788A-4FD5-AAF4-2347324DDC1A}" srcOrd="2" destOrd="0" presId="urn:microsoft.com/office/officeart/2008/layout/VerticalCurvedList"/>
    <dgm:cxn modelId="{48C84561-A6AF-4E80-883B-CA0E6818D6A8}" type="presParOf" srcId="{0DDA1476-788A-4FD5-AAF4-2347324DDC1A}" destId="{D917397D-47F2-4934-9E3A-892B7A17BD85}" srcOrd="0" destOrd="0" presId="urn:microsoft.com/office/officeart/2008/layout/VerticalCurvedList"/>
    <dgm:cxn modelId="{C99A3D58-4DFE-4294-AD6B-89D74F2EB1ED}" type="presParOf" srcId="{C64DCA4F-D721-458C-A135-C0283A0CDA45}" destId="{F1D58FB6-540C-4DEF-823F-F9940F1B5367}" srcOrd="3" destOrd="0" presId="urn:microsoft.com/office/officeart/2008/layout/VerticalCurvedList"/>
    <dgm:cxn modelId="{C93023AB-93DE-4EF6-98AB-75A88D890E71}" type="presParOf" srcId="{C64DCA4F-D721-458C-A135-C0283A0CDA45}" destId="{2F60E99A-9E37-448D-882C-20CDE15749E9}" srcOrd="4" destOrd="0" presId="urn:microsoft.com/office/officeart/2008/layout/VerticalCurvedList"/>
    <dgm:cxn modelId="{46B6B8FA-8B48-4DAE-B329-03FDDA9E4FF1}" type="presParOf" srcId="{2F60E99A-9E37-448D-882C-20CDE15749E9}" destId="{B3E1F70D-2F88-4796-B6F2-12B93D2B5A3B}" srcOrd="0" destOrd="0" presId="urn:microsoft.com/office/officeart/2008/layout/VerticalCurvedList"/>
    <dgm:cxn modelId="{BFE9F83B-119C-470B-B421-3F2CD34D4938}" type="presParOf" srcId="{C64DCA4F-D721-458C-A135-C0283A0CDA45}" destId="{87F9F038-CA96-4D8D-BFC2-18B32A7646D3}" srcOrd="5" destOrd="0" presId="urn:microsoft.com/office/officeart/2008/layout/VerticalCurvedList"/>
    <dgm:cxn modelId="{01295343-2FF3-409F-9E32-AD3C43CD1B36}" type="presParOf" srcId="{C64DCA4F-D721-458C-A135-C0283A0CDA45}" destId="{9F0B290D-70B3-4FBB-94B6-6570E9C81829}" srcOrd="6" destOrd="0" presId="urn:microsoft.com/office/officeart/2008/layout/VerticalCurvedList"/>
    <dgm:cxn modelId="{70BF175F-848E-4100-A222-E6605D203E38}" type="presParOf" srcId="{9F0B290D-70B3-4FBB-94B6-6570E9C81829}" destId="{289A44BC-0290-4C7C-8BFF-D24A273860C4}" srcOrd="0" destOrd="0" presId="urn:microsoft.com/office/officeart/2008/layout/VerticalCurvedList"/>
    <dgm:cxn modelId="{CBD5DACC-F37D-400D-9BE3-3EDFEF649184}" type="presParOf" srcId="{C64DCA4F-D721-458C-A135-C0283A0CDA45}" destId="{788DE7EA-8151-433E-9A29-F971008ACF32}" srcOrd="7" destOrd="0" presId="urn:microsoft.com/office/officeart/2008/layout/VerticalCurvedList"/>
    <dgm:cxn modelId="{B9103DBA-5891-43CD-8E87-713A9FE62639}" type="presParOf" srcId="{C64DCA4F-D721-458C-A135-C0283A0CDA45}" destId="{688ED573-EEC9-4FBE-9EE1-ED2FEAE0339B}" srcOrd="8" destOrd="0" presId="urn:microsoft.com/office/officeart/2008/layout/VerticalCurvedList"/>
    <dgm:cxn modelId="{E6A10CE0-D5AC-4E82-8998-FD1F9A301FC7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Нормативное правовое обеспечение ЕГЭ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Подготовка к проведению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Проведение ЕГЭ в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Завершение проведения ЕГЭ в аудитории ППЭ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47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02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73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46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22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262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65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625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281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398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4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150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4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385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261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6F351-FAC0-403B-97DE-4EDB244FF0A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669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321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724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066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800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368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43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483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034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91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17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339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152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165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523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227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600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9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277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11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310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5175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7521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7797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5897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333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8526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2101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73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815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01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18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74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37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37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B95F-CD94-4F64-B852-5F66B5D43635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D254-7440-4B15-B949-532188E65D6B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8A58-F7A1-4F7E-896C-D4F7A6BFADAC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4CAC-AE8F-4091-91DA-7B50E2964140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FCA1-6813-49EB-BC45-E11AAE039CD8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01B5-9AF0-4DCD-BD9F-08AAD3D4FDBE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FF96-8096-4149-AEDF-847D7CA92C5B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589A-2C54-4EDA-8E8B-7835497BE63C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67C1-BE53-432E-B607-B4CB02A97BBC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15B4-9D96-4101-A3E0-CA23D109A07A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A680-4AFF-4F4C-BF46-FFDFF504BA08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4CC91B1-A7FB-4F43-9C56-693526812E06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888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ЕДИНОГО ГОСУДАРСТВЕННОГО ЭКЗАМЕНА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3398788"/>
            <a:ext cx="864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для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организаторов </a:t>
            </a:r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пунктов проведения экзаменов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50825" y="5478040"/>
            <a:ext cx="864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 err="1">
                <a:solidFill>
                  <a:srgbClr val="005E9E"/>
                </a:solidFill>
                <a:latin typeface="Cambria" pitchFamily="18" charset="0"/>
              </a:rPr>
              <a:t>Потявин</a:t>
            </a:r>
            <a:r>
              <a:rPr lang="ru-RU" sz="1200" b="1" dirty="0">
                <a:solidFill>
                  <a:srgbClr val="005E9E"/>
                </a:solidFill>
                <a:latin typeface="Cambria" pitchFamily="18" charset="0"/>
              </a:rPr>
              <a:t> Антон Владимирович</a:t>
            </a:r>
            <a:br>
              <a:rPr lang="ru-RU" sz="1200" b="1" dirty="0">
                <a:solidFill>
                  <a:srgbClr val="005E9E"/>
                </a:solidFill>
                <a:latin typeface="Cambria" pitchFamily="18" charset="0"/>
              </a:rPr>
            </a:b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(заместитель директора </a:t>
            </a:r>
            <a:r>
              <a:rPr lang="ru-RU" sz="900" dirty="0" smtClean="0">
                <a:solidFill>
                  <a:srgbClr val="005E9E"/>
                </a:solidFill>
                <a:latin typeface="Cambria" pitchFamily="18" charset="0"/>
              </a:rPr>
              <a:t>по ОКО ГБОУ </a:t>
            </a: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ДПО ЦПКС </a:t>
            </a:r>
            <a:r>
              <a:rPr lang="ru-RU" sz="900" dirty="0" smtClean="0">
                <a:solidFill>
                  <a:srgbClr val="005E9E"/>
                </a:solidFill>
                <a:latin typeface="Cambria" pitchFamily="18" charset="0"/>
              </a:rPr>
              <a:t>СПб «</a:t>
            </a:r>
            <a:r>
              <a:rPr lang="ru-RU" sz="900" dirty="0" err="1" smtClean="0">
                <a:solidFill>
                  <a:srgbClr val="005E9E"/>
                </a:solidFill>
                <a:latin typeface="Cambria" pitchFamily="18" charset="0"/>
              </a:rPr>
              <a:t>РЦОКОиИТ</a:t>
            </a: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»)</a:t>
            </a:r>
            <a:endParaRPr lang="ru-RU" sz="1200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50825" y="5949528"/>
            <a:ext cx="864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solidFill>
                  <a:srgbClr val="005E9E"/>
                </a:solidFill>
                <a:latin typeface="Cambria" pitchFamily="18" charset="0"/>
              </a:rPr>
              <a:t>Яковлева Мария Владимировна</a:t>
            </a:r>
            <a:br>
              <a:rPr lang="ru-RU" sz="1200" b="1" dirty="0">
                <a:solidFill>
                  <a:srgbClr val="005E9E"/>
                </a:solidFill>
                <a:latin typeface="Cambria" pitchFamily="18" charset="0"/>
              </a:rPr>
            </a:b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(заведующий сектором ГБОУ ДПО ЦПКС </a:t>
            </a:r>
            <a:r>
              <a:rPr lang="ru-RU" sz="900" dirty="0" smtClean="0">
                <a:solidFill>
                  <a:srgbClr val="005E9E"/>
                </a:solidFill>
                <a:latin typeface="Cambria" pitchFamily="18" charset="0"/>
              </a:rPr>
              <a:t>СПб «</a:t>
            </a:r>
            <a:r>
              <a:rPr lang="ru-RU" sz="900" dirty="0" err="1" smtClean="0">
                <a:solidFill>
                  <a:srgbClr val="005E9E"/>
                </a:solidFill>
                <a:latin typeface="Cambria" pitchFamily="18" charset="0"/>
              </a:rPr>
              <a:t>РЦОКОиИТ</a:t>
            </a: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»)</a:t>
            </a:r>
            <a:endParaRPr lang="ru-RU" sz="1200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ЕГЭ в 2014 году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600" b="1" cap="all" dirty="0" err="1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России от 26.02.2014 № 143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39752" y="2978213"/>
            <a:ext cx="6623022" cy="57735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Русский язык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40" y="2978214"/>
            <a:ext cx="2176912" cy="580386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21 апреля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2839" y="1939439"/>
            <a:ext cx="8801649" cy="793069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Для лиц, имеющих право на досрочное прохождение</a:t>
            </a:r>
            <a:b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государственной итоговой аттестации</a:t>
            </a:r>
            <a:endParaRPr lang="ru-RU" sz="1500" b="1" cap="all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39752" y="3801269"/>
            <a:ext cx="6623021" cy="5773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Химия, история, география, иностранные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языки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2839" y="3801269"/>
            <a:ext cx="2176913" cy="577351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24 апреля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чт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38037" y="4623526"/>
            <a:ext cx="6624736" cy="57716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Математика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2838" y="4620301"/>
            <a:ext cx="2176913" cy="580387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28 апреля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338037" y="5440319"/>
            <a:ext cx="6624736" cy="58096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Физика, информатика и ИКТ, биология, обществознание, литература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62837" y="5440319"/>
            <a:ext cx="2176913" cy="580969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5 мая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1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ЕГЭ в 2014 году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600" b="1" cap="all" dirty="0" err="1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России от 26.02.2014 № 143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3746" y="2738069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География, литература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40" y="2738068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26 мая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839" y="1899426"/>
            <a:ext cx="8801649" cy="746087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Для лиц, сдающих ЕГЭ в основной период проведения</a:t>
            </a:r>
            <a:endParaRPr lang="ru-RU" sz="1500" b="1" cap="all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3745" y="3324838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Русский язык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9" y="3324837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29 мая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чт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23745" y="3911605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Физика, иностранные языки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2839" y="3911604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 июня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23745" y="4498370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Математика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9" y="4498369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5 июня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чт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23745" y="5085133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Информатика и ИКТ, биология, история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2839" y="5085132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9 июня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23745" y="5671090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Химия, обществознание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9" y="5671089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11 июня 2014 (ср)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7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ЕГЭ в 2014 году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600" b="1" cap="all" dirty="0" err="1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России от 26.02.2014 № 143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23746" y="2978979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 всем учебным предметам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40" y="2978978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8 мая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чт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2839" y="2090704"/>
            <a:ext cx="8801649" cy="759639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Для лиц, допущенных до сдачи ЕГЭ повторно в текущем году</a:t>
            </a:r>
            <a:endParaRPr lang="ru-RU" sz="1500" b="1" cap="all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23745" y="3612652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Информатика и ИКТ, биология, иностранные языки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2839" y="3612651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16 июня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23745" y="4246323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Физика, химия, история, география, литература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2839" y="4246322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17 июня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вт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23745" y="4885888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Русский язык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2839" y="4885887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18 июня 2014 (ср)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3745" y="5527074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Математика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2839" y="5527073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19 июня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чт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ЕГЭ в 2014 году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600" b="1" cap="all" dirty="0" err="1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России от 26.02.2014 № 143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23746" y="2933310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Русский язык, химия, информатика и ИКТ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2840" y="2933309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7 июля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9" y="2060848"/>
            <a:ext cx="8801649" cy="735718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Для лиц, допущенных до сдачи ЕГЭ повторно в текущем году,</a:t>
            </a:r>
            <a:b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500" b="1" cap="all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а также для лиц, имеющих право сдавать ЕГЭ в дополнительный период</a:t>
            </a:r>
            <a:endParaRPr lang="ru-RU" sz="1500" b="1" cap="all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23745" y="3567385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Математика, география, иностранные языки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2839" y="3567384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9 июля 2014 (ср)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23745" y="4198343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Физика, обществознание, литература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2839" y="4198342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11 июля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пт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23745" y="4831509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Биология, история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2839" y="4831508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14 июля 2014 (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пн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23745" y="5464674"/>
            <a:ext cx="6440743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 всем учебным предметам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9" y="5464673"/>
            <a:ext cx="2360906" cy="494214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16 июля 2014 (ср)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8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xmlns="" val="3145724457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03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лиц,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привлекаемых к проведению ЕГЭ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6039" y="198977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Ознакомление лиц, привлекаемых к проведению ЕГЭ в ППЭ,</a:t>
            </a:r>
            <a:b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 должностными инструкциями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198977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6039" y="583550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Предварительное обучение лиц, привлекаемых к проведению ЕГЭ в ППЭ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(под подпись)</a:t>
            </a:r>
            <a:endParaRPr lang="ru-RU" sz="20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2838" y="58355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6039" y="326988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Ознакомление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организаторов в аудиториях ППЭ с инструкцией</a:t>
            </a:r>
            <a:b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заполнению бланков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2838" y="3269887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6039" y="455000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Ознакомление лиц, привлекаемых к проведению ЕГЭ в ППЭ</a:t>
            </a:r>
            <a:b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 Порядком проведения ГИА по образовательным программам среднего общего образования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(под подпись)</a:t>
            </a:r>
            <a:endParaRPr lang="ru-RU" sz="20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2838" y="45500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9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аудиторий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5 дней до проведения экзамена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6039" y="1628800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Каждому участнику выделено отдельное рабочее место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8496" y="162880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1697" y="2601206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Имеется стол для личных вещей участников ЕГЭ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8496" y="26012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1697" y="3088682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Имеется стол для организаторов в аудитории ППЭ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8496" y="308868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1697" y="3576158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Обеспечено видеонаблюдение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8496" y="357615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51697" y="2116613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Все рабочие места в аудитории пронумерованы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8496" y="211661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1697" y="4553952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Закрыты стенды со справочной информацией по соответствующему предмету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8496" y="45539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1697" y="5041191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Имеются часы, размещенные таким образом, чтобы их видели участники ЕГЭ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8496" y="5041191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1697" y="5528430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Имеются канцелярские принадлежности (ручки, ножницы, скотч)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8496" y="552843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51697" y="6015669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Присутствует звуковоспроизводящее устройство 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(для экзаменов по иностранным языкам)</a:t>
            </a:r>
            <a:endParaRPr lang="ru-RU" sz="1400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8496" y="601566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1697" y="4065055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Имеется информация о том, что в аудитории ведется видеонаблюдение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8496" y="406505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2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xmlns="" val="4164314214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63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Время прихода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835" y="2780928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ППЭ</a:t>
            </a:r>
          </a:p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278092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64289" y="2784384"/>
            <a:ext cx="1791080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за 1 час 30 минут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Пропуск в ППЭ осуществляется строго на основании удостоверения личности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835" y="4366607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ЕГЭ</a:t>
            </a:r>
            <a:endParaRPr lang="ru-RU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2835" y="436660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64288" y="4366607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за 45 минут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14049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Прибыть в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1404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6039" y="566129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Прослушать инструктаж руководителя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6612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33279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Зарегистрироваться у руководителя ППЭ по документу, удостоверяющему личность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33279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452509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Следуя инструкциям руководителя ППЭ, ознакомиться с местом своей работы в ППЭ и удостоверить данный факт своей подписью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ППЭ-07-01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452509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1 час 30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организаторов и технических специалистов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xmlns="" val="4149588807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38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08624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у руководителя ППЭ комплекты документов 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08624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6039" y="540073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у руководителя ППЭ акты об идентификации личности участника ГИА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40073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65467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Пройти в свои аудитории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65467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482917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у руководителя ППЭ списки распределения участников по аудиториям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ППЭ-06-01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ППЭ-06-02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482917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82193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организаторов в аудитории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201351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технического специалиста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71579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Пройти в аудитории ППЭ и обеспечить работоспособность системы видеонаблюдения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71579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311292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организаторов на входе в ППЭ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597472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Пройти на свое рабочее место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597472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5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Получение материалов организаторами в аудиториях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737142"/>
            <a:ext cx="8252528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Протокол проведения ЕГЭ в аудитории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ППЭ-12-01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737142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314997"/>
            <a:ext cx="8252528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 в аудитории</a:t>
            </a:r>
            <a:b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31499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02835" y="2891060"/>
            <a:ext cx="8252528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использования дополнительных бланков ответов №2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289106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02834" y="3467123"/>
            <a:ext cx="8252529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Список участников ГИА в аудитории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3467123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2832" y="4038987"/>
            <a:ext cx="825253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участников ЕГЭ и экзаменационных материалов в аудитории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2833" y="403898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2831" y="4617585"/>
            <a:ext cx="825253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Памятка с кодировкой, используемая для заполнения регистрационных частей бланков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2832" y="461758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2831" y="5193648"/>
            <a:ext cx="825253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Правила для организаторов в аудитории ППЭ, правила по заполнению бланков ответов, инструкция, зачитываемая участникам ЕГЭ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2832" y="519364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2831" y="5769320"/>
            <a:ext cx="825253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Штампы «Бланки ЕГЭ сданы»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2831" y="576932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Подготовка аудитории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42852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Вывесить на дверь аудитории 1 экземпляр списка участников ГИА в аудитории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4285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74891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Подготовить на доске информацию для проведения инструктажа по заполнению регистрационных полей бланков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74891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508523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ЕГЭ по иностранным языкам проверить работоспособность звуковоспроизводящего устройства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50852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Подготовка аудиторий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42852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Включить средства видеонаблюдения в аудиториях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4285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74891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Удостовериться в работоспособности технических средств видеонаблюдения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74891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508523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Включить видеозапись в аудиториях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50852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технического специалиста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ЕГЭ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Руководитель ППЭ или его помощник контролируют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 ЕГЭ;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ЕГЭ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ППЭ-06-02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информирует о том, что следующая проверка будет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производиться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использованием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металлоискателя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сотрудником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полиции.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5112060" y="3032956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4941168"/>
            <a:ext cx="1308473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2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4941168"/>
            <a:ext cx="7272808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Участники ЕГЭ проходят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контроль при помощи металлоискателя.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Если сигнал есть – сотрудник полиции предлагает выложить металлические вещи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826645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Уведомление на экзамены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487" y="1412777"/>
            <a:ext cx="6096001" cy="5012276"/>
            <a:chOff x="2915815" y="1453163"/>
            <a:chExt cx="6096001" cy="5012277"/>
          </a:xfrm>
        </p:grpSpPr>
        <p:graphicFrame>
          <p:nvGraphicFramePr>
            <p:cNvPr id="28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68154806"/>
                </p:ext>
              </p:extLst>
            </p:nvPr>
          </p:nvGraphicFramePr>
          <p:xfrm>
            <a:off x="2915815" y="1453163"/>
            <a:ext cx="6096000" cy="2133600"/>
          </p:xfrm>
          <a:graphic>
            <a:graphicData uri="http://schemas.openxmlformats.org/presentationml/2006/ole">
              <p:oleObj spid="_x0000_s78967" name="Image" r:id="rId4" imgW="28190476" imgH="9866667" progId="">
                <p:embed/>
              </p:oleObj>
            </a:graphicData>
          </a:graphic>
        </p:graphicFrame>
        <p:graphicFrame>
          <p:nvGraphicFramePr>
            <p:cNvPr id="29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1826226"/>
                </p:ext>
              </p:extLst>
            </p:nvPr>
          </p:nvGraphicFramePr>
          <p:xfrm>
            <a:off x="2915816" y="3587506"/>
            <a:ext cx="6096000" cy="1436582"/>
          </p:xfrm>
          <a:graphic>
            <a:graphicData uri="http://schemas.openxmlformats.org/presentationml/2006/ole">
              <p:oleObj spid="_x0000_s78968" name="Image" r:id="rId5" imgW="28190476" imgH="6641270" progId="">
                <p:embed/>
              </p:oleObj>
            </a:graphicData>
          </a:graphic>
        </p:graphicFrame>
        <p:graphicFrame>
          <p:nvGraphicFramePr>
            <p:cNvPr id="3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53752202"/>
                </p:ext>
              </p:extLst>
            </p:nvPr>
          </p:nvGraphicFramePr>
          <p:xfrm>
            <a:off x="2915815" y="5028858"/>
            <a:ext cx="6096000" cy="1436582"/>
          </p:xfrm>
          <a:graphic>
            <a:graphicData uri="http://schemas.openxmlformats.org/presentationml/2006/ole">
              <p:oleObj spid="_x0000_s78969" name="Image" r:id="rId6" imgW="28190476" imgH="6641270" progId="">
                <p:embed/>
              </p:oleObj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175433" y="1412776"/>
            <a:ext cx="2524357" cy="213360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ВЫДАЕТСЯ УЧАСТНИКУ ЕГЭ ПО МЕСТУ РЕГИСТРАЦИИ</a:t>
            </a:r>
            <a:b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 ЭКЗАМЕНЫ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5433" y="3748654"/>
            <a:ext cx="2524357" cy="267639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ОТСУТСТВИЕ УВЕДОМЛЕНИЯ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У УЧАСТНИКА ЕГЭ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НЕ ЯВЛЯЕТСЯ ОСНОВАНИЕМ ОТКАЗА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 ДОПУСКЕ В ППЭ</a:t>
            </a:r>
            <a:endParaRPr lang="ru-RU" sz="20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ЕГЭ в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24906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Сверить реквизиты документа, удостоверяющего личность участника ЕГЭ, с информацией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, содержащейся 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Ведомости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учета участников ЕГЭ и экзаменационных материалов в аудитории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24906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10279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рабочее место участника ЕГЭ в аудитории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1027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95652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место в аудитории ППЭ, на котором участник ЕГЭ может оставить личные вещи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95652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039" y="481025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Отметить явку участника ЕГЭ в аудиторию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графа 6)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838" y="48102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566129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Удостовериться, что ручка участника ЕГЭ пишет непрерывно, в противном случае заменить ее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56612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Получение ЭМ организаторами в аудиториях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15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Передача ЭМ осуществляется на основании формы </a:t>
            </a:r>
            <a:r>
              <a:rPr lang="ru-RU" sz="1600" b="1" cap="all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ППЭ-14-02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835" y="1983293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Доставочные пакеты с индивидуальными комплектами (ИК) по 5 и (или) по 15 ИК в каждом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1983293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44208" y="1983292"/>
            <a:ext cx="2511163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необходимом количестве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1037" y="3499756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Возвратные доставочные пакеты (ВДП) с формой</a:t>
            </a:r>
            <a:b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ППЭ-11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для упаковки бланков ответов участников ЕГЭ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039" y="3499756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2410" y="3497964"/>
            <a:ext cx="2511161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1037" y="4251630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Возвратные пакеты для упаковки дополнительных материалов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1038" y="425163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42411" y="4255086"/>
            <a:ext cx="2511160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на аудиторию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1038" y="5010475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Дополнительные бланки ответов №2 (ДБО)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1038" y="501047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42411" y="5010475"/>
            <a:ext cx="251116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в необходимом количестве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1038" y="5769320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Черновики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1038" y="576932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42411" y="5769320"/>
            <a:ext cx="251116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на участника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2834" y="2740911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Формы для обращения в ГЭК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2836" y="274091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444207" y="2739119"/>
            <a:ext cx="2511161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 на участника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1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Выдача экзаменационных материалов участникам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94072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Произвести в присутствии участников ЕГЭ вскрытие доставочных пакетов с индивидуальными комплектами (ИК)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9407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93334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>
                <a:solidFill>
                  <a:srgbClr val="496DA7"/>
                </a:solidFill>
                <a:latin typeface="Cambria" panose="02040503050406030204" pitchFamily="18" charset="0"/>
              </a:rPr>
              <a:t>Выдать участникам ЕГЭ черновики (по 2 листа на каждого участника)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93334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491859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Выдать участникам ЕГЭ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ИК с экзаменационными материалами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491859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039" y="591546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Проинструктировать участников ЕГЭ о правилах вскрытия ИК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838" y="591546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1699" y="392597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Выдать участникам ЕГЭ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формы обращения в ГЭК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8498" y="392597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10:00 по московскому времени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628775"/>
            <a:ext cx="8264525" cy="467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68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http://www.ege.spb.ru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Внешний вид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93" y="1628800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1</a:t>
            </a:r>
            <a:endParaRPr lang="ru-RU" sz="22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166" y="1556792"/>
            <a:ext cx="8150322" cy="7183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Федеральный закон от 29.12.2012 № 273-ФЗ «Об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образовании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Российской Федерации»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493" y="266762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4166" y="2595616"/>
            <a:ext cx="8150322" cy="33536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Постановление Правительства РФ от 31.08.2013 №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755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«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2655887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4572000" y="1857375"/>
            <a:ext cx="4294188" cy="3071813"/>
            <a:chOff x="4572000" y="1857375"/>
            <a:chExt cx="4294188" cy="3071813"/>
          </a:xfrm>
        </p:grpSpPr>
        <p:pic>
          <p:nvPicPr>
            <p:cNvPr id="28675" name="Picture 3" descr="E:\Презентации\2008\13-14 марта\RUS_01_200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57375"/>
              <a:ext cx="4294188" cy="30718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37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14234" y="2071688"/>
              <a:ext cx="150813" cy="714375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8678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133600"/>
            <a:ext cx="2571750" cy="373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2708275"/>
            <a:ext cx="2571750" cy="373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http://www.ege.spb.ru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Содержимое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Вскрытие индивидуальных комплектов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42093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Осуществить вскрытие ИК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64507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Провести контроль качества ИК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64507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486920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обнаружения полиграфических дефектов или некомплектности ИК, полностью заменить дефектный ИК участнику ЕГЭ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48692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10:05 по московскому времени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3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3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324" y="1382712"/>
            <a:ext cx="31432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" y="1484312"/>
            <a:ext cx="50276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288" y="4156075"/>
            <a:ext cx="4143375" cy="2344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0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8925" y="3282950"/>
            <a:ext cx="20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3" name="Text Box 2"/>
          <p:cNvSpPr txBox="1">
            <a:spLocks noChangeArrowheads="1"/>
          </p:cNvSpPr>
          <p:nvPr/>
        </p:nvSpPr>
        <p:spPr bwMode="auto">
          <a:xfrm>
            <a:off x="5216525" y="6144914"/>
            <a:ext cx="1071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 dirty="0">
                <a:latin typeface="Calibri" pitchFamily="34" charset="0"/>
              </a:rPr>
              <a:t>БР № 3111111111114</a:t>
            </a:r>
          </a:p>
        </p:txBody>
      </p:sp>
      <p:sp>
        <p:nvSpPr>
          <p:cNvPr id="2114" name="Text Box 2"/>
          <p:cNvSpPr txBox="1">
            <a:spLocks noChangeArrowheads="1"/>
          </p:cNvSpPr>
          <p:nvPr/>
        </p:nvSpPr>
        <p:spPr bwMode="auto">
          <a:xfrm>
            <a:off x="3236913" y="6137942"/>
            <a:ext cx="977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>
                <a:latin typeface="Calibri" pitchFamily="34" charset="0"/>
              </a:rPr>
              <a:t>КИМ № 55515111</a:t>
            </a:r>
          </a:p>
        </p:txBody>
      </p:sp>
      <p:graphicFrame>
        <p:nvGraphicFramePr>
          <p:cNvPr id="2101" name="Object 53"/>
          <p:cNvGraphicFramePr>
            <a:graphicFrameLocks noChangeAspect="1"/>
          </p:cNvGraphicFramePr>
          <p:nvPr/>
        </p:nvGraphicFramePr>
        <p:xfrm>
          <a:off x="2857500" y="6167438"/>
          <a:ext cx="523875" cy="142875"/>
        </p:xfrm>
        <a:graphic>
          <a:graphicData uri="http://schemas.openxmlformats.org/presentationml/2006/ole">
            <p:oleObj spid="_x0000_s2225" name="PHOTO-PAINT" r:id="rId7" imgW="1252412" imgH="929484" progId="">
              <p:embed/>
            </p:oleObj>
          </a:graphicData>
        </a:graphic>
      </p:graphicFrame>
      <p:graphicFrame>
        <p:nvGraphicFramePr>
          <p:cNvPr id="2102" name="Object 54"/>
          <p:cNvGraphicFramePr>
            <a:graphicFrameLocks noChangeAspect="1"/>
          </p:cNvGraphicFramePr>
          <p:nvPr/>
        </p:nvGraphicFramePr>
        <p:xfrm>
          <a:off x="4643438" y="6167438"/>
          <a:ext cx="701675" cy="142875"/>
        </p:xfrm>
        <a:graphic>
          <a:graphicData uri="http://schemas.openxmlformats.org/presentationml/2006/ole">
            <p:oleObj spid="_x0000_s2226" name="PHOTO-PAINT" r:id="rId8" imgW="1252412" imgH="929484" progId="">
              <p:embed/>
            </p:oleObj>
          </a:graphicData>
        </a:graphic>
      </p:graphicFrame>
      <p:sp>
        <p:nvSpPr>
          <p:cNvPr id="21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http://www.ege.spb.ru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Контроль качества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" name="Выноска 1 1"/>
          <p:cNvSpPr/>
          <p:nvPr/>
        </p:nvSpPr>
        <p:spPr>
          <a:xfrm>
            <a:off x="2555776" y="2132856"/>
            <a:ext cx="1296145" cy="504056"/>
          </a:xfrm>
          <a:prstGeom prst="borderCallout1">
            <a:avLst>
              <a:gd name="adj1" fmla="val 18751"/>
              <a:gd name="adj2" fmla="val 105576"/>
              <a:gd name="adj3" fmla="val -82076"/>
              <a:gd name="adj4" fmla="val 166935"/>
            </a:avLst>
          </a:prstGeom>
          <a:solidFill>
            <a:schemeClr val="bg1"/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2 / 12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99992" y="1383784"/>
            <a:ext cx="576065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76241" y="3180067"/>
            <a:ext cx="576065" cy="847114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32389" y="6084694"/>
            <a:ext cx="807563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650239" y="1484312"/>
            <a:ext cx="1026217" cy="43252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32228" y="6078548"/>
            <a:ext cx="807563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6856053">
            <a:off x="4568609" y="3897386"/>
            <a:ext cx="4721139" cy="212361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7233368">
            <a:off x="3248330" y="4925249"/>
            <a:ext cx="2719725" cy="212361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Замена дефектного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77281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Произвести контроль дефекта индивидуального комплекта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77281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42093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Изъять у участника ЕГЭ дефектный индивидуальный комплект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06419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наличия в аудитории ППЭ неиспользованного индивидуального комплекта, выдать участнику ЕГЭ неиспользованный ИК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06419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039" y="370745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отсутствия в аудитории ППЭ неиспользованного ИК, обратиться к руководителю ППЭ и получить новый ИК из резервного доставочного пакета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838" y="370745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183" y="5754637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Выдача индивидуальных комплектов из доставочных пакетов других аудиторий СТРОГО ЗАПРЕЩЕНА!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435110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Составить служебную записку о замене индивидуального комплекта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4351107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499231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Учесть дефектный ИК при заполнении Протокола проведения ЕГЭ в аудитории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ППЭ-12-01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пункт 16)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99231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0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Предварительный инструктаж участников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9168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правилам поведения участников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49289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заполнению регистрационных полей бланков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4928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08" y="4814916"/>
            <a:ext cx="880528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Участникам объявляется продолжительность экзамена.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Время начала и окончания экзамена фиксируется на доске.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07316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По правилам заполнения бланков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ответов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07316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65342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порядку подачи апелляции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6534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 началом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423465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порядку ознакомления с результатами ЕГЭ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423465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5701996"/>
            <a:ext cx="880528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По завершении инструктажа участникам предлагается приступить</a:t>
            </a:r>
            <a:br>
              <a:rPr lang="ru-RU" sz="16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к выполнению экзаменационной работы</a:t>
            </a:r>
            <a:endParaRPr lang="ru-RU" sz="16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Продолжительность экзаменов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835" y="2017710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МАТЕМАТИКА, ФИЗИКА, ИНФОРМАТИКА И ИКТ, ЛИТЕРАТУРА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201771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36296" y="2017709"/>
            <a:ext cx="1719075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235 минут</a:t>
            </a:r>
            <a:b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(3 часа 55 минут)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1037" y="5049240"/>
            <a:ext cx="6535259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ХИМИЯ, БИОЛОГИЯ, ГЕОГРАФИЯ, ИНОСТРАННЫЕ ЯЗЫКИ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039" y="504924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36296" y="5047448"/>
            <a:ext cx="1717275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180 минут</a:t>
            </a:r>
            <a:b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(3 часа)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2834" y="3532579"/>
            <a:ext cx="653346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РУССКИЙ ЯЗЫК, ИСТОРИЯ, ОБЩЕСТВОЗНАНИЕ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2836" y="353257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236296" y="3530787"/>
            <a:ext cx="1719072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210 минут</a:t>
            </a:r>
            <a:b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(3 часа 30 минут)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1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Дополнительные средства, разрешенные на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835" y="1515475"/>
            <a:ext cx="178093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МАТЕМАТИКА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151547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515474"/>
            <a:ext cx="6471603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834" y="3535281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ХИМИЯ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2835" y="353528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3533489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НЕПРОГРАММИРУЕМЫЙ КАЛЬКУЛЯТОР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2834" y="2525378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ФИЗИКА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2836" y="252537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483768" y="2523586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ЛИНЕЙКА, НЕПРОГРАММИРУЕМЫЙ КАЛЬКУЛЯТОР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667" y="4545184"/>
            <a:ext cx="177310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ГЕОГРАФИЯ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669" y="4545184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4543392"/>
            <a:ext cx="6479433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ЛИНЕЙКА,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ТРАНСПОРТИР, НЕПРОГРАММИРУЕМЫЙ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КАЛЬКУЛЯТОР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5399277"/>
            <a:ext cx="8797305" cy="91004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ИНЫЕ СРЕДСТВА ОБУЧЕНИЯ И ВОСПИТАНИЯ ИСПОЛЬЗОВАТЬ НА ЕГЭ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ЗАПРЕЩЕНО!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8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 по иностранным языкам: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9168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Проверка и настройка воспроизведения аудиозаписи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6233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Повторное включение аудиозаписи с начала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62339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08" y="5373216"/>
            <a:ext cx="8805280" cy="10081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ВО ВРЕМЯ ВЫПОЛНЕНИЯ ЗАДАНИЙ ПО РАЗДЕЛУ «АУДИРОВАНИЕ»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ВХОД И ВЫХОД ИЗ АУДИТОРИИ ППЭ, А ТАКЖЕ ПЕРЕМЕЩЕНИЕ ПО АУДИТОРИИ ППЭ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КАТЕГОРИЧЕСКИ ЗАПРЕЩЕНЫ!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3299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Длительность воспроизведения аудиозаписи: 25 – 30 минут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299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403653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завершению выполнения раздела «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», звуковоспроизводящее устройство выключается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03653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проведения инструктажа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7487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ЕГЭ приступают к выполнению остальных частей экзаменационной работы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7487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7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 по иностранным языкам: технические неполадки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84482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Приостановить экзамен и зафиксировать время приостановки на доске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84482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55139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Обратиться к руководителю ППЭ с просьбой заменить компакт-диск или звуковоспроизводящее устройство (в зависимости от неполадки)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55139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08" y="5925855"/>
            <a:ext cx="8805280" cy="59167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ВРЕМЯ ВОССТАНОВЛЕНИЯ ВОСПРОИЗВЕДЕНИЯ ДОБАВЛЯЕТСЯ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 ПРОДОЛЖИТЕЛЬНОСТИ ЭКЗАМЕНА!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25795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сопровождении специалиста-предметника и, при необходимости, технического специалиста пройти в аудиторию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2579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96452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Восстановить воспроизведение компакт-диска с момента возникновения технических неполадок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96452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 возникновения технических неполадок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6766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Продолжить проведение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67669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53832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Составить служебную записку по факту технического сбоя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53832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1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5603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Продолжительность экзаменов увеличивается на 1,5 часа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5603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26687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Количество участников в аудитории не более 12 человек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26687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97343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Должны быть подготовлены места для ассистентов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97343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6800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Участники экзамена вправе иметь при себе необходимые лекарственные препараты 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технические средства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6800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3921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Аудитория для участников с нарушением слуха и речи может быть оборудована звукоусиливающим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устройством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3921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509874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Участникам с нарушением слуха и речи предоставляются инструкции для участников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509874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2409" y="58053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Для участников с нарушением функций опорно-двигательного аппарата аудитория должна располагаться на 1 этаже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9208" y="580531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493" y="1484784"/>
            <a:ext cx="54092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1568" y="1412776"/>
            <a:ext cx="8152920" cy="1800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России от 28.06.2013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493" y="3429000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1568" y="3356992"/>
            <a:ext cx="8152920" cy="126799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России 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от 26.12.2013 № 1400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493" y="4853560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2961" y="4781552"/>
            <a:ext cx="8137562" cy="15277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России от 26.02.2014 № 143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2014 году»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208" y="1916832"/>
            <a:ext cx="8805280" cy="122413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166824"/>
                </a:solidFill>
                <a:latin typeface="Cambria" pitchFamily="18" charset="0"/>
              </a:rPr>
              <a:t>В случае если экзамен длится 4 часа и более, для участников ЕГЭ организуется питание. Для этого в аудитории выделяются отдельные столы (или готовится специальная аудитория)</a:t>
            </a:r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СПЕЦИАЛИЗИРОВАННАЯ АУДИТОРИЯ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flipH="1">
            <a:off x="3754510" y="4883798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АУДИТОРИЯ ПРОВЕДЕНИЯ ЕГЭ</a:t>
            </a:r>
            <a:b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ДЛЯ ЛИЦ С ОВЗ</a:t>
            </a:r>
            <a:endParaRPr lang="ru-RU" sz="2000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0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2409" y="2051333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Пересчитать оставшиеся ИК (если есть)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9208" y="205133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2409" y="299617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Проконтролировать правильность заполнения регистрационных полей бланков у всех участников ЕГЭ в 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9208" y="299617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2409" y="394100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Проверить соответствие реквизитов документа, удостоверяющего личность участника ЕГЭ, с указанными в бланке регистрации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9208" y="39410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50852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Контролировать факт видеозаписи ведения видеозаписи в аудитории ППЭ посредством индикатора на веб-камере устройстве и информации, отображаемой на мониторе компьютера, к которому подключена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веб-камера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50852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организаторов в аудитории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8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Видеонаблюдение в аудитории: технические неполадки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84482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Приостановить экзамен и зафиксировать время приостановки на доске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84482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55139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Обратиться к руководителю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55139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08" y="5925855"/>
            <a:ext cx="8805280" cy="59167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ВРЕМЯ ВОССТАНОВЛЕНИЯ ВИДЕОЗАПИСИ ДОБАВЛЯЕТСЯ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 ПРОДОЛЖИТЕЛЬНОСТИ ЭКЗАМЕНА!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25795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сопровождении технического специалиста пройти в аудиторию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2579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96452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Дождаться восстановления видеозаписи техническим специалистом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96452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 возникновения технических неполадок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6766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Продолжить проведение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67669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53832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Составить служебную записку по факту технического сбоя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53832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3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ЕГЭ: удаление с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21894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Пригласить в аудиторию члена ГЭК и руководителя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21894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04600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форму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(поставить метку в графе 7) и получить подпись участника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0460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87307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Акт об удалении участника ГИА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87307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469517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уведомление о необходимости явки в Комитет по образованию в 2 экземплярах и передать 1 экземпляр участнику ЕГЭ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69517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 обнаружения запрещенных на ЕГЭ устройств и средств обучения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55172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Поставить метку в соответствующем поле бланка регистрации и поставить свою подпись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55172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7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ЕГЭ: досрочное завершение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70892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форму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(поставить метку в графе 8) и получить подпись участника ЕГЭ (если это возможно)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708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94455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Акт о досрочном завершении экзамена по объективным причинам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9445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случае, если участник не может завершить ЕГЭ по объективным причинам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51801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Поставить метку в соответствующем поле бланка регистрации и поставить свою подпись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51801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ЕГЭ: Выдача дополнительного бланка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9168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Удостовериться, что Бланк ответов №2 заполнен полностью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168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420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Дополнительный бланк ответов (ДБО) №2 участнику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4208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случае, если У участника экзамена полностью заполнен бланк ответов №2 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292489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Перенести номер ДБО №2 в основной бланк ответов №2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29248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660" y="34289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ведомость выдачи ДБО №2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459" y="34289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Picture 10" descr="Бланки ЕГЭ 2009 проект10_в приказ_штрихкоды_2-1"/>
          <p:cNvPicPr>
            <a:picLocks noChangeAspect="1" noChangeArrowheads="1"/>
          </p:cNvPicPr>
          <p:nvPr/>
        </p:nvPicPr>
        <p:blipFill rotWithShape="1">
          <a:blip r:embed="rId3" cstate="print"/>
          <a:srcRect t="2975" b="71966"/>
          <a:stretch/>
        </p:blipFill>
        <p:spPr bwMode="auto">
          <a:xfrm>
            <a:off x="4067944" y="4658332"/>
            <a:ext cx="4895164" cy="1749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Бланки ЕГЭ 2009 проект10_в приказ_штрихкоды_2-1_доп"/>
          <p:cNvPicPr>
            <a:picLocks noChangeAspect="1" noChangeArrowheads="1"/>
          </p:cNvPicPr>
          <p:nvPr/>
        </p:nvPicPr>
        <p:blipFill rotWithShape="1">
          <a:blip r:embed="rId4" cstate="print"/>
          <a:srcRect t="2741" b="72192"/>
          <a:stretch/>
        </p:blipFill>
        <p:spPr bwMode="auto">
          <a:xfrm>
            <a:off x="168485" y="4005064"/>
            <a:ext cx="5051588" cy="184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3203848" y="4363894"/>
            <a:ext cx="1584176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49592" y="5229200"/>
            <a:ext cx="2058712" cy="32138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584576">
            <a:off x="4150272" y="4870578"/>
            <a:ext cx="1677790" cy="212361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 1 23"/>
          <p:cNvSpPr/>
          <p:nvPr/>
        </p:nvSpPr>
        <p:spPr>
          <a:xfrm>
            <a:off x="1724613" y="5209872"/>
            <a:ext cx="1207997" cy="504056"/>
          </a:xfrm>
          <a:prstGeom prst="borderCallout1">
            <a:avLst>
              <a:gd name="adj1" fmla="val 18751"/>
              <a:gd name="adj2" fmla="val 105576"/>
              <a:gd name="adj3" fmla="val -82076"/>
              <a:gd name="adj4" fmla="val 166935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листа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0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988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888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5649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Проставить неявку (слово «нет» в графе 6 формы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5649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30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407716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407716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660" y="465318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Прекратить досрочный прием экзаменационных работ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459" y="4653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840" y="319465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5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9208" y="5282938"/>
            <a:ext cx="8805280" cy="10983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ВСЕ УЧАСТНИКИ ЭКЗАМЕНА ОСТАЮТСЯ НА СВОИХ МЕСТАХ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ДО ЗАВЕРШЕНИЯ СБОРА ЭКЗАМЕНАЦИОННЫХ РАБОТ!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3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ЕГЭ: апелляция о нарушении процедуры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41277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о нарушении установленного порядка проведения ЕГЭ может быть подана в день проведения ЕГЭ, не покидая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41277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06084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 ЕГЭ заполняет бланк апелляции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), полученный либо у ответственного организатора, либо у члена ГЭК, в 2-х экземплярах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06084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70892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заверяет оба экземпляра своей подписью и передает один экземпляр участнику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708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3569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информирует участника ЕГЭ о месте, дате и времени рассмотрения апелляции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3569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0050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факту апелляции членом ГЭК создается комиссия для проведения проверки сведений, изложенных в апелляции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0050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46531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состав комиссии входят любые лица, привлеченные к проведению ЕГЭ в ППЭ, кроме организаторов, а аудитории которых сдавал ЕГЭ участник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46531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09" y="530120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результатам проверки составляется протокол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9208" y="53012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2409" y="595085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и протокол проверки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в тот же день передаются в конфликтную комиссию (РЦОИ)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208" y="5950851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xmlns="" val="2322156534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93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Завершение проведения ЕГЭ в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9168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лично забирают экзаменационные работы и формы обращения в ГЭК у каждого участника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89092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сборе бланков организаторы контролируют их качество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890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3868007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После сдачи бланков участники ЕГЭ ставят подпись в форме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3868007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039" y="484509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наличии у участника ЕГЭ уведомления, организатор ставит в него штамп «Бланки ЕГЭ сданы» и фиксирует количество сданных бланков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838" y="48450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145" y="581618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наличия незаполненных областей в Бланке ответов №2 или в Дополнительных бланках ответов №2, в том числе и на оборотной стороне, организатор заполняет их символом «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0944" y="5816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Направления совершенствования Нормативного правового обеспечения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435" y="2227900"/>
            <a:ext cx="8789053" cy="6703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ОРГАНИЗАЦИЯ ЕГЭ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435" y="3149385"/>
            <a:ext cx="8789053" cy="6703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ИНФОРМАЦИОННОЕ СОПРОВОЖДЕНИЕ ЕГЭ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435" y="4077190"/>
            <a:ext cx="8789053" cy="6703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ТЕХНОЛОГИЧЕСКОЕ СОПРОВОЖДЕНИЕ ЕГЭ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5435" y="5004995"/>
            <a:ext cx="8789053" cy="6703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НАРУШЕНИЯ И САНКЦИИ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5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pic>
        <p:nvPicPr>
          <p:cNvPr id="25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296" y="2313967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Содержимое 7" descr="Форма 11-ППЭ_n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7601" y="4509120"/>
            <a:ext cx="2672871" cy="196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595" y="2282953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  <a:sp3d/>
        </p:spPr>
      </p:pic>
      <p:pic>
        <p:nvPicPr>
          <p:cNvPr id="31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6414" y="2341734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pic>
        <p:nvPicPr>
          <p:cNvPr id="32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7436" y="2422136"/>
            <a:ext cx="1586254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6807520" y="3605142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14312" y="4970022"/>
            <a:ext cx="5423517" cy="14833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БЛАНКИ ЕГЭ</a:t>
            </a:r>
            <a:b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РАСКЛАДЫВАЮТСЯ ПО ТИПАМ БЛАНКОВ</a:t>
            </a:r>
            <a:b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И УПАКОВЫВАЮТСЯ В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ОДИН</a:t>
            </a: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ВОЗВРАТНЫЙ ДОСТАВОЧНЫЙ ПАКЕТ!</a:t>
            </a:r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3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784" y="2417712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827" y="2512674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Штриховая стрелка вправо 2"/>
          <p:cNvSpPr/>
          <p:nvPr/>
        </p:nvSpPr>
        <p:spPr>
          <a:xfrm>
            <a:off x="5082601" y="2951477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гнутая вниз стрелка 25"/>
          <p:cNvSpPr/>
          <p:nvPr/>
        </p:nvSpPr>
        <p:spPr>
          <a:xfrm rot="10800000" flipH="1">
            <a:off x="2954891" y="1851724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2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9430" y="2313968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983" y="2431529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95" y="2550518"/>
            <a:ext cx="153600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Выгнутая вниз стрелка 27"/>
          <p:cNvSpPr/>
          <p:nvPr/>
        </p:nvSpPr>
        <p:spPr>
          <a:xfrm rot="10800000" flipH="1">
            <a:off x="1121999" y="1851725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313967"/>
            <a:ext cx="1586254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871" y="2431529"/>
            <a:ext cx="1586254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20" y="2548629"/>
            <a:ext cx="1586254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Выноска 1 22"/>
          <p:cNvSpPr/>
          <p:nvPr/>
        </p:nvSpPr>
        <p:spPr>
          <a:xfrm>
            <a:off x="5940152" y="1090356"/>
            <a:ext cx="3024335" cy="1402540"/>
          </a:xfrm>
          <a:prstGeom prst="borderCallout1">
            <a:avLst>
              <a:gd name="adj1" fmla="val 88973"/>
              <a:gd name="adj2" fmla="val -1889"/>
              <a:gd name="adj3" fmla="val 119188"/>
              <a:gd name="adj4" fmla="val -1731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№2 – ЗА ОСНОВНЫМ БЛАНКОМ ОТВЕТОВ №2 КОНКРЕТНОГО УЧАСТНИКА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9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pic>
        <p:nvPicPr>
          <p:cNvPr id="23" name="Содержимое 7" descr="Форма 11-ППЭ_new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3903" y="1916832"/>
            <a:ext cx="5976193" cy="4393290"/>
          </a:xfrm>
          <a:prstGeom prst="rect">
            <a:avLst/>
          </a:prstGeom>
        </p:spPr>
      </p:pic>
      <p:pic>
        <p:nvPicPr>
          <p:cNvPr id="41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2454" y="4493267"/>
            <a:ext cx="167163" cy="167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Овал 43"/>
          <p:cNvSpPr/>
          <p:nvPr/>
        </p:nvSpPr>
        <p:spPr>
          <a:xfrm>
            <a:off x="3899852" y="4296833"/>
            <a:ext cx="504056" cy="1080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2561" y="4752827"/>
            <a:ext cx="167163" cy="167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2454" y="5000885"/>
            <a:ext cx="167163" cy="167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 rot="5400000">
            <a:off x="5624428" y="4374690"/>
            <a:ext cx="305275" cy="79208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6094616" y="4680518"/>
            <a:ext cx="305275" cy="79208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1 11"/>
          <p:cNvSpPr/>
          <p:nvPr/>
        </p:nvSpPr>
        <p:spPr>
          <a:xfrm>
            <a:off x="179512" y="5052782"/>
            <a:ext cx="2232248" cy="1333112"/>
          </a:xfrm>
          <a:prstGeom prst="borderCallout1">
            <a:avLst>
              <a:gd name="adj1" fmla="val 77541"/>
              <a:gd name="adj2" fmla="val 101657"/>
              <a:gd name="adj3" fmla="val 12074"/>
              <a:gd name="adj4" fmla="val 168305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ПРОСТАВИТЬ ОТМЕТКИ НА ВСЕХ ТИПАХ БЛАНКОВ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6732239" y="2708920"/>
            <a:ext cx="2232248" cy="858286"/>
          </a:xfrm>
          <a:prstGeom prst="borderCallout1">
            <a:avLst>
              <a:gd name="adj1" fmla="val 88973"/>
              <a:gd name="adj2" fmla="val -1889"/>
              <a:gd name="adj3" fmla="val 222930"/>
              <a:gd name="adj4" fmla="val -34994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БЛАНКОВ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6732239" y="3839554"/>
            <a:ext cx="2232248" cy="858286"/>
          </a:xfrm>
          <a:prstGeom prst="borderCallout1">
            <a:avLst>
              <a:gd name="adj1" fmla="val 88973"/>
              <a:gd name="adj2" fmla="val -1889"/>
              <a:gd name="adj3" fmla="val 122311"/>
              <a:gd name="adj4" fmla="val -1072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ИЗ НИХ ДБО №2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708920"/>
            <a:ext cx="3600400" cy="153443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УПАКОВЫВАТЬ БЛАНКИ ОТВЕТОВ В ИНЫЕ КОНВЕРТЫ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 ЗАПРЕЩЕНО!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3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ИСПОЛЬЗОВАННЫЕ КИМ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pic>
        <p:nvPicPr>
          <p:cNvPr id="2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96" y="2015410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80" y="2121003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4" y="2226596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16017" y="3362626"/>
            <a:ext cx="3948075" cy="244263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КОНВЕРТЕ УКАЗАТЬ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ПРЕДМЕТ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ДАТА ЭКЗАМЕНА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КОД ППЭ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АУДИТОРИИ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16016" y="2423150"/>
            <a:ext cx="3948075" cy="939476"/>
          </a:xfrm>
          <a:prstGeom prst="triangle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95" y="4439128"/>
            <a:ext cx="2707099" cy="1731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80" y="4544721"/>
            <a:ext cx="2707099" cy="1731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5" y="4649845"/>
            <a:ext cx="2707099" cy="1731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Штриховая стрелка вправо 43"/>
          <p:cNvSpPr/>
          <p:nvPr/>
        </p:nvSpPr>
        <p:spPr>
          <a:xfrm>
            <a:off x="3491880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2226596"/>
            <a:ext cx="1872208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БЕЛЫЙ КОНВЕРТ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форма обращения в ГЭК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7" y="3504380"/>
            <a:ext cx="3948075" cy="244263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КОНВЕРТЕ УКАЗАТЬ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ПРЕДМЕТ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ДАТА ЭКЗАМЕНА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КОД ППЭ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АУДИТОРИИ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16016" y="2564904"/>
            <a:ext cx="3948075" cy="939476"/>
          </a:xfrm>
          <a:prstGeom prst="triangle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3419872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366597"/>
            <a:ext cx="2808312" cy="379870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ФОРМА</a:t>
            </a:r>
            <a:b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ОБРАЩЕНИЯ</a:t>
            </a:r>
            <a:b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ГЭК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311895"/>
            <a:ext cx="1872208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БЕЛЫЙ КОНВЕРТ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Черновики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7" y="3504380"/>
            <a:ext cx="3948075" cy="244263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КОНВЕРТЕ УКАЗАТЬ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ПРЕДМЕТ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ДАТА ЭКЗАМЕНА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КОД ППЭ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АУДИТОРИИ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16016" y="2564904"/>
            <a:ext cx="3948075" cy="939476"/>
          </a:xfrm>
          <a:prstGeom prst="triangle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3419872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366597"/>
            <a:ext cx="2808312" cy="379870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ЧЕРНОВИКИ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311895"/>
            <a:ext cx="2592288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ИСПОЛЬЗОВАННЫЙ КОНВЕРТ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ИНЫЕ МАТЕРИАЛЫ 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3010423"/>
            <a:ext cx="3384376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ФОРМЫ АУДИТОРИИ ППЭ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132856"/>
            <a:ext cx="3384376" cy="75706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 УПАКОВЫВАТЬ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851005"/>
            <a:ext cx="3384376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НЕКОМПЛЕКТНЫЕ ИК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4691587"/>
            <a:ext cx="3384376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ИСПОРЧЕННЫЕ ИК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532169"/>
            <a:ext cx="3384376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НЕИСПОЛЬЗОВАННЫЕ ИК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847576"/>
            <a:ext cx="2304256" cy="240467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НАНЕСТИ ИНФОРМАЦИЮ О ППЭ</a:t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 АУДИТОРИИ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779912" y="3847575"/>
            <a:ext cx="432048" cy="240467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2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формы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77281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участников ЕГЭ и экзаменационных материалов 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аудитории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77281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68596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Протокол проведения ЕГЭ в аудитории ППЭ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ППЭ-12-01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68596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65705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 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(если заполнялась)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6570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462317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использования дополнительных бланков ответов №2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(если заполнялась)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62317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55892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Служебные записки (если оформлялись)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55892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8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Комплект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6" name="Содержимое 7" descr="Форма 11-ППЭ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35860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79511" y="4256802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КОНВЕРТ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 ИСПОЛЬЗОВАННЫМИ КИМ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6766" y="1830069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КОНВЕРТ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 ОБРАЩЕНИЯМИ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ГЭК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6767" y="4256802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ПАКЕТ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 ЧЕРНОВИКАМИ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74902" y="1835860"/>
            <a:ext cx="2977671" cy="2268542"/>
            <a:chOff x="5941033" y="2574612"/>
            <a:chExt cx="2977671" cy="22685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941033" y="25746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93433" y="27270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5833" y="28794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ФОРМЫ</a:t>
              </a:r>
              <a:b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АУДИТОРИИ ППЭ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974902" y="4256802"/>
            <a:ext cx="2977671" cy="2268542"/>
            <a:chOff x="5941033" y="2574612"/>
            <a:chExt cx="2977671" cy="226854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941033" y="25746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093433" y="27270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245833" y="28794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НЕИСПОЛЬЗОВАННЫЕ НЕКОМПЛЕКТНЫЕ</a:t>
              </a:r>
              <a:b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ИСПОРЧЕННЫЕ</a:t>
              </a:r>
              <a:b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ИНДИВИДУАЛЬНЫЕ КОМПЛЕКТЫ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78629" y="1830069"/>
            <a:ext cx="2672871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БЛАНКАМИ ОТВЕТОВ</a:t>
            </a:r>
            <a:endParaRPr lang="ru-RU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 через 15 минут после окончания экзамена в аудитории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6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673794"/>
            <a:ext cx="8784976" cy="655046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410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ПОТЯВИН АНТОН ВЛАДИМИРОВИЧ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888"/>
              <a:ext cx="486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заместитель директора по оценке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9512" y="2867220"/>
            <a:ext cx="8784976" cy="655046"/>
            <a:chOff x="179512" y="3149906"/>
            <a:chExt cx="8784976" cy="65504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906"/>
              <a:ext cx="423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ЯКОВЛЕВА МАРИЯ ВЛАДИМИРОВНА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576-34-23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7175"/>
              <a:ext cx="507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заведующий сектором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9512" y="4081885"/>
            <a:ext cx="8784976" cy="655046"/>
            <a:chOff x="179512" y="3149906"/>
            <a:chExt cx="8784976" cy="65504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49906"/>
              <a:ext cx="345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ПАНТЕЛЕЕВ ЮРИЙ ЮРЬЕВИЧ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9512" y="5294234"/>
            <a:ext cx="8784976" cy="655046"/>
            <a:chOff x="179512" y="3149906"/>
            <a:chExt cx="8784976" cy="6550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3546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ФЕДОТОВ МАКСИМ АДРЕЕВИЧ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7175"/>
              <a:ext cx="4383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программист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356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Организация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445" y="1700808"/>
            <a:ext cx="4148712" cy="6480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Председатели ГЭК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4951" y="3530512"/>
            <a:ext cx="4159206" cy="66826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Члены ГЭК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4952" y="4437112"/>
            <a:ext cx="4159205" cy="6754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Председатели ПК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4952" y="2568271"/>
            <a:ext cx="4159206" cy="6754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Члены ПК, направляемые для работы в </a:t>
            </a:r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ФПК (3 проверки)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4951" y="5395528"/>
            <a:ext cx="4159207" cy="6754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Общественные наблюдатели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18327" y="1700808"/>
            <a:ext cx="2542103" cy="154291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Утверждение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5199448" y="2348880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16468" y="3530513"/>
            <a:ext cx="2543963" cy="15820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Согласование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6786" y="5395529"/>
            <a:ext cx="2523646" cy="6754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Представление</a:t>
            </a:r>
            <a:endParaRPr lang="ru-RU" sz="20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2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допуска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1340768"/>
            <a:ext cx="7272808" cy="28384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документ, удостоверяющий личность;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наличие участника в списках распределения;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информирует о том, что следующая проверка будет производиться с использованием </a:t>
            </a:r>
            <a:r>
              <a:rPr lang="ru-RU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металлодетектора</a:t>
            </a: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сотрудником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полиции.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7183" y="1340768"/>
            <a:ext cx="1308473" cy="28384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Нашивка 17"/>
          <p:cNvSpPr/>
          <p:nvPr/>
        </p:nvSpPr>
        <p:spPr>
          <a:xfrm rot="5400000">
            <a:off x="5112060" y="2954132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4969445"/>
            <a:ext cx="1308473" cy="14838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2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4969445"/>
            <a:ext cx="7272808" cy="14838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Участники ЕГЭ проходят через «рамку» </a:t>
            </a:r>
            <a:r>
              <a:rPr lang="ru-RU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металлодетектора</a:t>
            </a: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Если сигнал есть – сотрудник полиции предлагает выложить металлические вещи.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Если участник ЕГЭ отказывается – он не допускается к экзамену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6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Удаления, аннулирования, пересдачи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1" y="1433140"/>
            <a:ext cx="7992888" cy="12757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человека были удалены с экзамена в Санкт-Петербурге</a:t>
            </a:r>
            <a:br>
              <a:rPr lang="ru-RU" sz="20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20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2013 году </a:t>
            </a:r>
            <a:r>
              <a:rPr lang="ru-RU" sz="20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наличие при себе </a:t>
            </a:r>
            <a:r>
              <a:rPr lang="ru-RU" sz="20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и </a:t>
            </a:r>
            <a:r>
              <a:rPr lang="ru-RU" sz="20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использование средств </a:t>
            </a:r>
            <a:r>
              <a:rPr lang="ru-RU" sz="20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связи и электронно-вычислительной техники во время </a:t>
            </a:r>
            <a:r>
              <a:rPr lang="ru-RU" sz="20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проведения ЕГЭ</a:t>
            </a:r>
            <a:endParaRPr lang="ru-RU" sz="20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182" y="3776476"/>
            <a:ext cx="5916986" cy="66826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Аннулирование за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нарушение</a:t>
            </a:r>
            <a:b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(в </a:t>
            </a:r>
            <a:r>
              <a:rPr lang="ru-RU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т.ч</a:t>
            </a: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 выявленное при перепроверке)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182" y="4592685"/>
            <a:ext cx="5916986" cy="6754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Аннулирование при нарушении организатором или иным лицом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т.ч</a:t>
            </a: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 неустановленным)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182" y="2953074"/>
            <a:ext cx="5916986" cy="6754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Удаление членом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ГЭК за </a:t>
            </a: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нарушение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182" y="5441354"/>
            <a:ext cx="5916986" cy="93997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случае остановки экзамена членом ГЭК (по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согласованию с председателем </a:t>
            </a:r>
            <a:r>
              <a:rPr lang="ru-RU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ГЭК) в отдельных аудиториях или во всем ППЭ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6228184" y="2953074"/>
            <a:ext cx="432048" cy="342825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2953074"/>
            <a:ext cx="2160240" cy="149166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БЕЗ ПРАВА</a:t>
            </a:r>
            <a:b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ПЕРЕСДАЧИ</a:t>
            </a:r>
          </a:p>
          <a:p>
            <a:pPr algn="ctr"/>
            <a: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ТЕКУЩЕМ ГОДУ</a:t>
            </a:r>
            <a:endParaRPr lang="ru-RU" b="1" dirty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4586954"/>
            <a:ext cx="2160242" cy="179437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С ПРАВОМ</a:t>
            </a:r>
            <a:b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ПЕРЕСДАЧИ</a:t>
            </a:r>
          </a:p>
          <a:p>
            <a:pPr algn="ctr"/>
            <a:r>
              <a:rPr lang="ru-RU" b="1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ТЕКУЩЕМ ГОДУ</a:t>
            </a:r>
            <a:endParaRPr lang="ru-RU" b="1" dirty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8223" y="1433140"/>
            <a:ext cx="803378" cy="1275780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84</a:t>
            </a:r>
            <a:endParaRPr lang="ru-RU" sz="40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Минимальное количество баллов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9719" y="1988840"/>
            <a:ext cx="3401049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Русский язык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0768" y="1988840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36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9719" y="2577174"/>
            <a:ext cx="3401049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Математика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90768" y="2577174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24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9719" y="3173110"/>
            <a:ext cx="3395947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Физика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5667" y="3173111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36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9719" y="3753842"/>
            <a:ext cx="3395947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Химия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5666" y="3753841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36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9719" y="4342176"/>
            <a:ext cx="3401050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Информатика и ИКТ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5667" y="4342176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40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9719" y="4935354"/>
            <a:ext cx="3401050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Биология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5667" y="4935354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36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9719" y="5526446"/>
            <a:ext cx="3401050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История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5666" y="5526446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32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60034" y="1988840"/>
            <a:ext cx="3401051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География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55859" y="1988840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37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60033" y="2577174"/>
            <a:ext cx="3395825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Английский язык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55859" y="2581366"/>
            <a:ext cx="493200" cy="490022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20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60032" y="3165508"/>
            <a:ext cx="3395825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Немецкий язык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55858" y="3165508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20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60033" y="3753842"/>
            <a:ext cx="3395824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Французский язык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55858" y="3753841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20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4342176"/>
            <a:ext cx="3395825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Обществознание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55858" y="4342176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39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60033" y="4935354"/>
            <a:ext cx="3395824" cy="4942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Испанский язык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55857" y="4935354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20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60032" y="5528532"/>
            <a:ext cx="3395825" cy="49212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Литература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55857" y="5526446"/>
            <a:ext cx="493200" cy="494214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32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Определено распоряжением </a:t>
            </a:r>
            <a:r>
              <a:rPr lang="ru-RU" sz="1600" b="1" cap="all" dirty="0" err="1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рособрнадзора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от 29.08.2012 № 3499-10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2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17976</TotalTime>
  <Words>3174</Words>
  <Application>Microsoft Office PowerPoint</Application>
  <PresentationFormat>Экран (4:3)</PresentationFormat>
  <Paragraphs>743</Paragraphs>
  <Slides>58</Slides>
  <Notes>50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Тема Office</vt:lpstr>
      <vt:lpstr>Image</vt:lpstr>
      <vt:lpstr>PHOTO-PAINT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Karpova</cp:lastModifiedBy>
  <cp:revision>755</cp:revision>
  <dcterms:created xsi:type="dcterms:W3CDTF">2010-03-02T09:36:00Z</dcterms:created>
  <dcterms:modified xsi:type="dcterms:W3CDTF">2014-05-14T11:45:50Z</dcterms:modified>
</cp:coreProperties>
</file>